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3"/>
  </p:notesMasterIdLst>
  <p:handoutMasterIdLst>
    <p:handoutMasterId r:id="rId14"/>
  </p:handoutMasterIdLst>
  <p:sldIdLst>
    <p:sldId id="327" r:id="rId2"/>
    <p:sldId id="326" r:id="rId3"/>
    <p:sldId id="329" r:id="rId4"/>
    <p:sldId id="330" r:id="rId5"/>
    <p:sldId id="331" r:id="rId6"/>
    <p:sldId id="332" r:id="rId7"/>
    <p:sldId id="333" r:id="rId8"/>
    <p:sldId id="334" r:id="rId9"/>
    <p:sldId id="335" r:id="rId10"/>
    <p:sldId id="336" r:id="rId11"/>
    <p:sldId id="328" r:id="rId1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w Jaiswal" initials="MJ" lastIdx="7" clrIdx="0">
    <p:extLst/>
  </p:cmAuthor>
  <p:cmAuthor id="2" name="Murali Krishna Dolia" initials="MK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CDCD"/>
    <a:srgbClr val="FFFFFF"/>
    <a:srgbClr val="E46C0A"/>
    <a:srgbClr val="E45819"/>
    <a:srgbClr val="083A87"/>
    <a:srgbClr val="EB6E1F"/>
    <a:srgbClr val="7F7F7F"/>
    <a:srgbClr val="000000"/>
    <a:srgbClr val="DEE9EE"/>
    <a:srgbClr val="0A2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5739" autoAdjust="0"/>
  </p:normalViewPr>
  <p:slideViewPr>
    <p:cSldViewPr snapToGrid="0" snapToObjects="1">
      <p:cViewPr varScale="1">
        <p:scale>
          <a:sx n="167" d="100"/>
          <a:sy n="167" d="100"/>
        </p:scale>
        <p:origin x="880" y="176"/>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1884"/>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9ACB77C-9490-4E66-8BE9-74225F1C9E84}" type="datetimeFigureOut">
              <a:rPr lang="en-US"/>
              <a:pPr>
                <a:defRPr/>
              </a:pPr>
              <a:t>9/6/17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F3EF808-77CE-417E-AEB2-7E27C7DEBE43}" type="slidenum">
              <a:rPr lang="en-US"/>
              <a:pPr/>
              <a:t>‹#›</a:t>
            </a:fld>
            <a:endParaRPr lang="en-US"/>
          </a:p>
        </p:txBody>
      </p:sp>
    </p:spTree>
    <p:extLst>
      <p:ext uri="{BB962C8B-B14F-4D97-AF65-F5344CB8AC3E}">
        <p14:creationId xmlns:p14="http://schemas.microsoft.com/office/powerpoint/2010/main" val="143005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E68D573-0642-4703-A442-E5C6860EC570}" type="datetimeFigureOut">
              <a:rPr lang="en-US"/>
              <a:pPr>
                <a:defRPr/>
              </a:pPr>
              <a:t>9/6/17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6571A6-CEA6-4785-AF21-40B6B19BE374}" type="slidenum">
              <a:rPr lang="en-US"/>
              <a:pPr/>
              <a:t>‹#›</a:t>
            </a:fld>
            <a:endParaRPr lang="en-US"/>
          </a:p>
        </p:txBody>
      </p:sp>
    </p:spTree>
    <p:extLst>
      <p:ext uri="{BB962C8B-B14F-4D97-AF65-F5344CB8AC3E}">
        <p14:creationId xmlns:p14="http://schemas.microsoft.com/office/powerpoint/2010/main" val="351338230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we add claims? Does Claims hold any relevance to Verisk business and/or products?</a:t>
            </a:r>
          </a:p>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2</a:t>
            </a:fld>
            <a:endParaRPr lang="en-US"/>
          </a:p>
        </p:txBody>
      </p:sp>
    </p:spTree>
    <p:extLst>
      <p:ext uri="{BB962C8B-B14F-4D97-AF65-F5344CB8AC3E}">
        <p14:creationId xmlns:p14="http://schemas.microsoft.com/office/powerpoint/2010/main" val="87141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3</a:t>
            </a:fld>
            <a:endParaRPr lang="en-US"/>
          </a:p>
        </p:txBody>
      </p:sp>
    </p:spTree>
    <p:extLst>
      <p:ext uri="{BB962C8B-B14F-4D97-AF65-F5344CB8AC3E}">
        <p14:creationId xmlns:p14="http://schemas.microsoft.com/office/powerpoint/2010/main" val="206081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4</a:t>
            </a:fld>
            <a:endParaRPr lang="en-US"/>
          </a:p>
        </p:txBody>
      </p:sp>
    </p:spTree>
    <p:extLst>
      <p:ext uri="{BB962C8B-B14F-4D97-AF65-F5344CB8AC3E}">
        <p14:creationId xmlns:p14="http://schemas.microsoft.com/office/powerpoint/2010/main" val="154588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5</a:t>
            </a:fld>
            <a:endParaRPr lang="en-US"/>
          </a:p>
        </p:txBody>
      </p:sp>
    </p:spTree>
    <p:extLst>
      <p:ext uri="{BB962C8B-B14F-4D97-AF65-F5344CB8AC3E}">
        <p14:creationId xmlns:p14="http://schemas.microsoft.com/office/powerpoint/2010/main" val="83267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6</a:t>
            </a:fld>
            <a:endParaRPr lang="en-US"/>
          </a:p>
        </p:txBody>
      </p:sp>
    </p:spTree>
    <p:extLst>
      <p:ext uri="{BB962C8B-B14F-4D97-AF65-F5344CB8AC3E}">
        <p14:creationId xmlns:p14="http://schemas.microsoft.com/office/powerpoint/2010/main" val="70822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7</a:t>
            </a:fld>
            <a:endParaRPr lang="en-US"/>
          </a:p>
        </p:txBody>
      </p:sp>
    </p:spTree>
    <p:extLst>
      <p:ext uri="{BB962C8B-B14F-4D97-AF65-F5344CB8AC3E}">
        <p14:creationId xmlns:p14="http://schemas.microsoft.com/office/powerpoint/2010/main" val="13112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8</a:t>
            </a:fld>
            <a:endParaRPr lang="en-US"/>
          </a:p>
        </p:txBody>
      </p:sp>
    </p:spTree>
    <p:extLst>
      <p:ext uri="{BB962C8B-B14F-4D97-AF65-F5344CB8AC3E}">
        <p14:creationId xmlns:p14="http://schemas.microsoft.com/office/powerpoint/2010/main" val="9422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9</a:t>
            </a:fld>
            <a:endParaRPr lang="en-US"/>
          </a:p>
        </p:txBody>
      </p:sp>
    </p:spTree>
    <p:extLst>
      <p:ext uri="{BB962C8B-B14F-4D97-AF65-F5344CB8AC3E}">
        <p14:creationId xmlns:p14="http://schemas.microsoft.com/office/powerpoint/2010/main" val="186510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571A6-CEA6-4785-AF21-40B6B19BE374}" type="slidenum">
              <a:rPr lang="en-US" smtClean="0"/>
              <a:pPr/>
              <a:t>10</a:t>
            </a:fld>
            <a:endParaRPr lang="en-US"/>
          </a:p>
        </p:txBody>
      </p:sp>
    </p:spTree>
    <p:extLst>
      <p:ext uri="{BB962C8B-B14F-4D97-AF65-F5344CB8AC3E}">
        <p14:creationId xmlns:p14="http://schemas.microsoft.com/office/powerpoint/2010/main" val="163089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870325" y="4767263"/>
            <a:ext cx="1095375" cy="274637"/>
          </a:xfrm>
          <a:prstGeom prst="rect">
            <a:avLst/>
          </a:prstGeom>
        </p:spPr>
        <p:txBody>
          <a:bodyPr/>
          <a:lstStyle>
            <a:lvl1pPr algn="ctr" fontAlgn="auto">
              <a:spcBef>
                <a:spcPts val="0"/>
              </a:spcBef>
              <a:spcAft>
                <a:spcPts val="0"/>
              </a:spcAft>
              <a:defRPr sz="800">
                <a:solidFill>
                  <a:schemeClr val="bg1">
                    <a:lumMod val="50000"/>
                  </a:schemeClr>
                </a:solidFill>
                <a:latin typeface="+mn-lt"/>
              </a:defRPr>
            </a:lvl1pPr>
          </a:lstStyle>
          <a:p>
            <a:pPr>
              <a:defRPr/>
            </a:pPr>
            <a:endParaRPr lang="en-US"/>
          </a:p>
        </p:txBody>
      </p:sp>
    </p:spTree>
    <p:extLst>
      <p:ext uri="{BB962C8B-B14F-4D97-AF65-F5344CB8AC3E}">
        <p14:creationId xmlns:p14="http://schemas.microsoft.com/office/powerpoint/2010/main" val="336397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1800" b="1">
                <a:latin typeface="Century Gothic"/>
                <a:cs typeface="Century Gothic"/>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8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2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696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Century Gothic"/>
                <a:cs typeface="Century Gothic"/>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1400">
                <a:latin typeface="Century Gothic"/>
                <a:cs typeface="Century Gothic"/>
              </a:defRPr>
            </a:lvl1pPr>
            <a:lvl2pPr>
              <a:defRPr sz="1400">
                <a:latin typeface="Century Gothic"/>
                <a:cs typeface="Century Gothic"/>
              </a:defRPr>
            </a:lvl2pPr>
            <a:lvl3pPr>
              <a:defRPr sz="1400">
                <a:latin typeface="Century Gothic"/>
                <a:cs typeface="Century Gothic"/>
              </a:defRPr>
            </a:lvl3pPr>
            <a:lvl4pPr>
              <a:defRPr sz="1400">
                <a:latin typeface="Century Gothic"/>
                <a:cs typeface="Century Gothic"/>
              </a:defRPr>
            </a:lvl4pPr>
            <a:lvl5pPr>
              <a:defRPr sz="1400">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597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normAutofit/>
          </a:bodyPr>
          <a:lstStyle>
            <a:lvl1pPr>
              <a:defRPr sz="2400">
                <a:latin typeface="Century Gothic"/>
                <a:cs typeface="Century Gothic"/>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normAutofit/>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400">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244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63562"/>
          </a:xfrm>
        </p:spPr>
        <p:txBody>
          <a:bodyPr>
            <a:normAutofit/>
          </a:bodyPr>
          <a:lstStyle>
            <a:lvl1pPr algn="l">
              <a:defRPr sz="2400" b="1" i="0">
                <a:solidFill>
                  <a:srgbClr val="083A87"/>
                </a:solidFill>
                <a:latin typeface="Century Gothic"/>
                <a:cs typeface="Century Gothic"/>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066801"/>
            <a:ext cx="4023360" cy="3514884"/>
          </a:xfrm>
        </p:spPr>
        <p:txBody>
          <a:bodyPr/>
          <a:lstStyle>
            <a:lvl1pPr marL="228600" indent="-228600">
              <a:buClr>
                <a:srgbClr val="E97335"/>
              </a:buClr>
              <a:buSzPct val="90000"/>
              <a:buFont typeface="Wingdings" pitchFamily="2" charset="2"/>
              <a:buChar char=""/>
              <a:defRPr sz="1800" b="1" i="0">
                <a:latin typeface="Century Gothic"/>
                <a:cs typeface="Century Gothic"/>
              </a:defRPr>
            </a:lvl1pPr>
            <a:lvl2pPr marL="457200" indent="-228600">
              <a:buClr>
                <a:srgbClr val="E97335"/>
              </a:buClr>
              <a:buSzPct val="80000"/>
              <a:buFont typeface="Wingdings" pitchFamily="2" charset="2"/>
              <a:buChar char=""/>
              <a:defRPr sz="1600">
                <a:latin typeface="Century Gothic"/>
                <a:cs typeface="Century Gothic"/>
              </a:defRPr>
            </a:lvl2pPr>
            <a:lvl3pPr marL="685800" indent="-228600">
              <a:buClr>
                <a:srgbClr val="E97335"/>
              </a:buClr>
              <a:buSzPct val="80000"/>
              <a:buFont typeface="Wingdings" pitchFamily="2" charset="2"/>
              <a:buChar char=""/>
              <a:defRPr sz="1400">
                <a:latin typeface="Century Gothic"/>
                <a:cs typeface="Century Gothic"/>
              </a:defRPr>
            </a:lvl3pPr>
            <a:lvl4pPr marL="914400" indent="-228600">
              <a:buClr>
                <a:srgbClr val="E97335"/>
              </a:buClr>
              <a:buSzPct val="100000"/>
              <a:buFont typeface="Wingdings" pitchFamily="2" charset="2"/>
              <a:buChar char=""/>
              <a:defRPr sz="1200">
                <a:latin typeface="Century Gothic"/>
                <a:cs typeface="Century Gothi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idx="12"/>
          </p:nvPr>
        </p:nvSpPr>
        <p:spPr>
          <a:xfrm>
            <a:off x="4663440" y="1066801"/>
            <a:ext cx="4023360" cy="3514884"/>
          </a:xfrm>
        </p:spPr>
        <p:txBody>
          <a:bodyPr/>
          <a:lstStyle>
            <a:lvl1pPr marL="228600" indent="-228600">
              <a:buClr>
                <a:srgbClr val="E97335"/>
              </a:buClr>
              <a:buSzPct val="90000"/>
              <a:buFont typeface="Wingdings" pitchFamily="2" charset="2"/>
              <a:buChar char=""/>
              <a:defRPr sz="1800" b="1" i="0">
                <a:latin typeface="Century Gothic"/>
                <a:cs typeface="Century Gothic"/>
              </a:defRPr>
            </a:lvl1pPr>
            <a:lvl2pPr marL="457200" indent="-228600">
              <a:buClr>
                <a:srgbClr val="E97335"/>
              </a:buClr>
              <a:buSzPct val="80000"/>
              <a:buFont typeface="Wingdings" pitchFamily="2" charset="2"/>
              <a:buChar char=""/>
              <a:defRPr sz="1600">
                <a:latin typeface="Century Gothic"/>
                <a:cs typeface="Century Gothic"/>
              </a:defRPr>
            </a:lvl2pPr>
            <a:lvl3pPr marL="685800" indent="-228600">
              <a:buClr>
                <a:srgbClr val="E97335"/>
              </a:buClr>
              <a:buSzPct val="80000"/>
              <a:buFont typeface="Wingdings" pitchFamily="2" charset="2"/>
              <a:buChar char=""/>
              <a:defRPr sz="1400">
                <a:latin typeface="Century Gothic"/>
                <a:cs typeface="Century Gothic"/>
              </a:defRPr>
            </a:lvl3pPr>
            <a:lvl4pPr marL="914400" indent="-228600">
              <a:buClr>
                <a:srgbClr val="E97335"/>
              </a:buClr>
              <a:buSzPct val="100000"/>
              <a:buFont typeface="Wingdings" pitchFamily="2" charset="2"/>
              <a:buChar char=""/>
              <a:defRPr sz="1200">
                <a:latin typeface="Century Gothic"/>
                <a:cs typeface="Century Gothic"/>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279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idx="1"/>
          </p:nvPr>
        </p:nvSpPr>
        <p:spPr>
          <a:xfrm>
            <a:off x="457200" y="1063229"/>
            <a:ext cx="8229600" cy="3531394"/>
          </a:xfr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61905" t="37813"/>
          <a:stretch>
            <a:fillRect/>
          </a:stretch>
        </p:blipFill>
        <p:spPr bwMode="auto">
          <a:xfrm>
            <a:off x="5661025" y="1944688"/>
            <a:ext cx="34829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r="69206" b="78836"/>
          <a:stretch>
            <a:fillRect/>
          </a:stretch>
        </p:blipFill>
        <p:spPr bwMode="auto">
          <a:xfrm>
            <a:off x="0" y="0"/>
            <a:ext cx="28162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4403" y="3237060"/>
            <a:ext cx="7772400" cy="498009"/>
          </a:xfrm>
        </p:spPr>
        <p:txBody>
          <a:bodyPr anchor="t">
            <a:noAutofit/>
          </a:bodyPr>
          <a:lstStyle>
            <a:lvl1pPr algn="l">
              <a:defRPr sz="2800" b="1" cap="all" baseline="0">
                <a:solidFill>
                  <a:srgbClr val="083A87"/>
                </a:solidFi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4403" y="2111560"/>
            <a:ext cx="7772400" cy="1125140"/>
          </a:xfrm>
        </p:spPr>
        <p:txBody>
          <a:bodyPr anchor="b">
            <a:normAutofit/>
          </a:bodyPr>
          <a:lstStyle>
            <a:lvl1pPr marL="0" indent="0">
              <a:buNone/>
              <a:defRPr sz="1800">
                <a:solidFill>
                  <a:srgbClr val="E45819"/>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6094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Century Gothic"/>
                <a:cs typeface="Century Gothic"/>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normAutofit/>
          </a:bodyPr>
          <a:lstStyle>
            <a:lvl1pPr>
              <a:defRPr sz="1600">
                <a:latin typeface="Century Gothic"/>
                <a:cs typeface="Century Gothic"/>
              </a:defRPr>
            </a:lvl1pPr>
            <a:lvl2pPr>
              <a:defRPr sz="1600">
                <a:latin typeface="Century Gothic"/>
                <a:cs typeface="Century Gothic"/>
              </a:defRPr>
            </a:lvl2pPr>
            <a:lvl3pPr>
              <a:defRPr sz="16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atin typeface="Century Gothic"/>
                <a:cs typeface="Century Gothic"/>
              </a:defRPr>
            </a:lvl1pPr>
            <a:lvl2pPr>
              <a:defRPr sz="1600">
                <a:latin typeface="Century Gothic"/>
                <a:cs typeface="Century Gothic"/>
              </a:defRPr>
            </a:lvl2pPr>
            <a:lvl3pPr>
              <a:defRPr sz="16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63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Century Gothic"/>
                <a:cs typeface="Century Gothic"/>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8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956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55060" y="1673979"/>
            <a:ext cx="6400800" cy="533400"/>
          </a:xfrm>
        </p:spPr>
        <p:txBody>
          <a:bodyPr>
            <a:normAutofit/>
          </a:bodyPr>
          <a:lstStyle>
            <a:lvl1pPr marL="0" indent="0" algn="l">
              <a:buNone/>
              <a:defRPr sz="2000" b="1" i="0">
                <a:solidFill>
                  <a:srgbClr val="083A87"/>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14"/>
          <p:cNvSpPr>
            <a:spLocks noGrp="1"/>
          </p:cNvSpPr>
          <p:nvPr>
            <p:ph type="body" sz="quarter" idx="13"/>
          </p:nvPr>
        </p:nvSpPr>
        <p:spPr>
          <a:xfrm>
            <a:off x="555060" y="2054979"/>
            <a:ext cx="6400800" cy="1219200"/>
          </a:xfrm>
        </p:spPr>
        <p:txBody>
          <a:bodyPr>
            <a:normAutofit/>
          </a:bodyPr>
          <a:lstStyle>
            <a:lvl1pPr>
              <a:buFontTx/>
              <a:buNone/>
              <a:defRPr sz="1100">
                <a:solidFill>
                  <a:schemeClr val="bg1">
                    <a:lumMod val="50000"/>
                  </a:schemeClr>
                </a:solidFill>
                <a:latin typeface="Century Gothic"/>
                <a:cs typeface="Century Gothic"/>
              </a:defRPr>
            </a:lvl1pPr>
          </a:lstStyle>
          <a:p>
            <a:pPr lvl="0"/>
            <a:r>
              <a:rPr lang="en-US" dirty="0" smtClean="0"/>
              <a:t>Click to edit Master text styles</a:t>
            </a:r>
          </a:p>
        </p:txBody>
      </p:sp>
    </p:spTree>
    <p:extLst>
      <p:ext uri="{BB962C8B-B14F-4D97-AF65-F5344CB8AC3E}">
        <p14:creationId xmlns:p14="http://schemas.microsoft.com/office/powerpoint/2010/main" val="10381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354013" y="1001713"/>
            <a:ext cx="8415337" cy="368300"/>
          </a:xfrm>
          <a:prstGeom prst="rect">
            <a:avLst/>
          </a:prstGeom>
          <a:noFill/>
        </p:spPr>
        <p:txBody>
          <a:bodyPr>
            <a:spAutoFit/>
          </a:bodyPr>
          <a:lstStyle/>
          <a:p>
            <a:pPr fontAlgn="auto">
              <a:spcBef>
                <a:spcPts val="0"/>
              </a:spcBef>
              <a:spcAft>
                <a:spcPts val="0"/>
              </a:spcAft>
              <a:defRPr/>
            </a:pPr>
            <a:r>
              <a:rPr lang="en-US" dirty="0">
                <a:solidFill>
                  <a:srgbClr val="E45819"/>
                </a:solidFill>
                <a:latin typeface="Century Gothic"/>
                <a:cs typeface="Century Gothic"/>
              </a:rPr>
              <a:t>Breaker Slide</a:t>
            </a:r>
          </a:p>
        </p:txBody>
      </p:sp>
      <p:sp>
        <p:nvSpPr>
          <p:cNvPr id="6" name="Content Placeholder 5"/>
          <p:cNvSpPr>
            <a:spLocks noGrp="1"/>
          </p:cNvSpPr>
          <p:nvPr>
            <p:ph sz="quarter" idx="13"/>
          </p:nvPr>
        </p:nvSpPr>
        <p:spPr>
          <a:xfrm>
            <a:off x="353183" y="1370543"/>
            <a:ext cx="8416463" cy="2853240"/>
          </a:xfrm>
        </p:spPr>
        <p:txBody>
          <a:bodyPr>
            <a:normAutofit/>
          </a:bodyPr>
          <a:lstStyle>
            <a:lvl1pPr>
              <a:defRPr sz="800">
                <a:solidFill>
                  <a:schemeClr val="tx1">
                    <a:lumMod val="65000"/>
                    <a:lumOff val="35000"/>
                  </a:schemeClr>
                </a:solidFill>
                <a:latin typeface="Century Gothic"/>
                <a:cs typeface="Century Gothic"/>
              </a:defRPr>
            </a:lvl1pPr>
            <a:lvl2pPr>
              <a:defRPr sz="800">
                <a:solidFill>
                  <a:schemeClr val="tx1">
                    <a:lumMod val="65000"/>
                    <a:lumOff val="35000"/>
                  </a:schemeClr>
                </a:solidFill>
                <a:latin typeface="Century Gothic"/>
                <a:cs typeface="Century Gothic"/>
              </a:defRPr>
            </a:lvl2pPr>
            <a:lvl3pPr>
              <a:defRPr sz="800">
                <a:solidFill>
                  <a:schemeClr val="tx1">
                    <a:lumMod val="65000"/>
                    <a:lumOff val="35000"/>
                  </a:schemeClr>
                </a:solidFill>
                <a:latin typeface="Century Gothic"/>
                <a:cs typeface="Century Gothic"/>
              </a:defRPr>
            </a:lvl3pPr>
            <a:lvl4pPr>
              <a:defRPr sz="800">
                <a:solidFill>
                  <a:schemeClr val="tx1">
                    <a:lumMod val="65000"/>
                    <a:lumOff val="35000"/>
                  </a:schemeClr>
                </a:solidFill>
                <a:latin typeface="Century Gothic"/>
                <a:cs typeface="Century Gothic"/>
              </a:defRPr>
            </a:lvl4pPr>
            <a:lvl5pPr>
              <a:defRPr sz="800">
                <a:solidFill>
                  <a:schemeClr val="tx1">
                    <a:lumMod val="65000"/>
                    <a:lumOff val="35000"/>
                  </a:schemeClr>
                </a:solidFill>
                <a:latin typeface="Century Gothic"/>
                <a:cs typeface="Century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763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l="27638"/>
          <a:stretch>
            <a:fillRect/>
          </a:stretch>
        </p:blipFill>
        <p:spPr bwMode="auto">
          <a:xfrm>
            <a:off x="2527300" y="0"/>
            <a:ext cx="661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2957513" y="587375"/>
            <a:ext cx="3898900" cy="595313"/>
          </a:xfrm>
          <a:prstGeom prst="rect">
            <a:avLst/>
          </a:prstGeom>
        </p:spPr>
        <p:txBody>
          <a:bodyPr anchor="b">
            <a:normAutofit lnSpcReduction="10000"/>
          </a:bodyPr>
          <a:lstStyle>
            <a:lvl1pPr algn="l" defTabSz="457200" rtl="0" eaLnBrk="1" latinLnBrk="0" hangingPunct="1">
              <a:spcBef>
                <a:spcPct val="0"/>
              </a:spcBef>
              <a:buNone/>
              <a:defRPr sz="2000" b="1" i="0" kern="1200">
                <a:solidFill>
                  <a:srgbClr val="FFFFFF"/>
                </a:solidFill>
                <a:latin typeface="Microsoft Sans Serif"/>
                <a:ea typeface="+mj-ea"/>
                <a:cs typeface="Microsoft Sans Serif"/>
              </a:defRPr>
            </a:lvl1pPr>
          </a:lstStyle>
          <a:p>
            <a:pPr fontAlgn="auto">
              <a:spcAft>
                <a:spcPts val="0"/>
              </a:spcAft>
              <a:defRPr/>
            </a:pPr>
            <a:r>
              <a:rPr lang="en-US" sz="3600" dirty="0" smtClean="0">
                <a:latin typeface="Century Gothic"/>
                <a:cs typeface="Century Gothic"/>
              </a:rPr>
              <a:t>Thank You</a:t>
            </a:r>
            <a:endParaRPr lang="en-US" sz="3600" dirty="0">
              <a:latin typeface="Century Gothic"/>
              <a:cs typeface="Century Gothic"/>
            </a:endParaRPr>
          </a:p>
        </p:txBody>
      </p:sp>
      <p:sp>
        <p:nvSpPr>
          <p:cNvPr id="4" name="Title 1"/>
          <p:cNvSpPr>
            <a:spLocks noGrp="1"/>
          </p:cNvSpPr>
          <p:nvPr>
            <p:ph type="title"/>
          </p:nvPr>
        </p:nvSpPr>
        <p:spPr>
          <a:xfrm>
            <a:off x="2956913" y="1233494"/>
            <a:ext cx="3986777" cy="871538"/>
          </a:xfrm>
        </p:spPr>
        <p:txBody>
          <a:bodyPr anchor="t">
            <a:normAutofit/>
          </a:bodyPr>
          <a:lstStyle>
            <a:lvl1pPr algn="l">
              <a:defRPr sz="800" b="0" i="0">
                <a:solidFill>
                  <a:srgbClr val="FFFFFF"/>
                </a:solidFill>
                <a:latin typeface="Century Gothic"/>
                <a:cs typeface="Century Gothic"/>
              </a:defRPr>
            </a:lvl1pPr>
          </a:lstStyle>
          <a:p>
            <a:r>
              <a:rPr lang="en-US" smtClean="0"/>
              <a:t>Click to edit Master title style</a:t>
            </a:r>
            <a:endParaRPr lang="en-US" dirty="0"/>
          </a:p>
        </p:txBody>
      </p:sp>
    </p:spTree>
    <p:extLst>
      <p:ext uri="{BB962C8B-B14F-4D97-AF65-F5344CB8AC3E}">
        <p14:creationId xmlns:p14="http://schemas.microsoft.com/office/powerpoint/2010/main" val="14729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normAutofit/>
          </a:bodyPr>
          <a:lstStyle>
            <a:lvl1pPr algn="l">
              <a:defRPr sz="2400"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normAutofit/>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2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18373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userDrawn="1"/>
        </p:nvSpPr>
        <p:spPr>
          <a:xfrm>
            <a:off x="0" y="4875213"/>
            <a:ext cx="1571625" cy="215900"/>
          </a:xfrm>
          <a:prstGeom prst="rect">
            <a:avLst/>
          </a:prstGeom>
          <a:noFill/>
        </p:spPr>
        <p:txBody>
          <a:bodyPr>
            <a:spAutoFit/>
          </a:bodyPr>
          <a:lstStyle/>
          <a:p>
            <a:pPr fontAlgn="auto">
              <a:spcBef>
                <a:spcPts val="0"/>
              </a:spcBef>
              <a:spcAft>
                <a:spcPts val="0"/>
              </a:spcAft>
              <a:defRPr/>
            </a:pPr>
            <a:r>
              <a:rPr lang="en-US" sz="800" dirty="0">
                <a:solidFill>
                  <a:schemeClr val="tx1">
                    <a:lumMod val="50000"/>
                    <a:lumOff val="50000"/>
                  </a:schemeClr>
                </a:solidFill>
                <a:latin typeface="Calibri"/>
                <a:cs typeface="Calibri"/>
              </a:rPr>
              <a:t>©Alliance Global Services </a:t>
            </a:r>
            <a:r>
              <a:rPr lang="en-US" sz="800" dirty="0">
                <a:solidFill>
                  <a:schemeClr val="accent6">
                    <a:lumMod val="75000"/>
                  </a:schemeClr>
                </a:solidFill>
                <a:latin typeface="Calibri"/>
                <a:cs typeface="Calibri"/>
              </a:rPr>
              <a:t>2015</a:t>
            </a:r>
          </a:p>
        </p:txBody>
      </p:sp>
      <p:sp>
        <p:nvSpPr>
          <p:cNvPr id="9" name="Slide Number Placeholder 5"/>
          <p:cNvSpPr txBox="1">
            <a:spLocks/>
          </p:cNvSpPr>
          <p:nvPr userDrawn="1"/>
        </p:nvSpPr>
        <p:spPr bwMode="auto">
          <a:xfrm>
            <a:off x="8702675" y="4892675"/>
            <a:ext cx="344488" cy="123825"/>
          </a:xfrm>
          <a:prstGeom prst="rect">
            <a:avLst/>
          </a:prstGeom>
          <a:noFill/>
          <a:ln w="9525">
            <a:no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a:fld id="{05F0C3CC-19F2-4EE5-BE01-A0C8DEBFC3B9}" type="slidenum">
              <a:rPr lang="en-US" sz="800">
                <a:solidFill>
                  <a:schemeClr val="bg1"/>
                </a:solidFill>
              </a:rPr>
              <a:pPr algn="r"/>
              <a:t>‹#›</a:t>
            </a:fld>
            <a:endParaRPr lang="en-US" sz="800">
              <a:solidFill>
                <a:schemeClr val="bg1"/>
              </a:solidFill>
            </a:endParaRPr>
          </a:p>
        </p:txBody>
      </p:sp>
      <p:sp>
        <p:nvSpPr>
          <p:cNvPr id="6" name="TextBox 5"/>
          <p:cNvSpPr txBox="1"/>
          <p:nvPr userDrawn="1"/>
        </p:nvSpPr>
        <p:spPr>
          <a:xfrm>
            <a:off x="7007225" y="4875213"/>
            <a:ext cx="1695450" cy="215900"/>
          </a:xfrm>
          <a:prstGeom prst="rect">
            <a:avLst/>
          </a:prstGeom>
          <a:noFill/>
        </p:spPr>
        <p:txBody>
          <a:bodyPr lIns="0" rIns="0">
            <a:spAutoFit/>
          </a:bodyPr>
          <a:lstStyle/>
          <a:p>
            <a:pPr algn="r" fontAlgn="auto">
              <a:spcBef>
                <a:spcPts val="0"/>
              </a:spcBef>
              <a:spcAft>
                <a:spcPts val="0"/>
              </a:spcAft>
              <a:defRPr/>
            </a:pPr>
            <a:r>
              <a:rPr lang="en-US" sz="800" dirty="0">
                <a:solidFill>
                  <a:schemeClr val="tx1">
                    <a:lumMod val="50000"/>
                    <a:lumOff val="50000"/>
                  </a:schemeClr>
                </a:solidFill>
                <a:latin typeface="Calibri"/>
                <a:cs typeface="Calibri"/>
              </a:rPr>
              <a:t>Confidential</a:t>
            </a:r>
          </a:p>
        </p:txBody>
      </p:sp>
    </p:spTree>
  </p:cSld>
  <p:clrMap bg1="lt1" tx1="dk1" bg2="lt2" tx2="dk2" accent1="accent1" accent2="accent2" accent3="accent3" accent4="accent4" accent5="accent5" accent6="accent6" hlink="hlink" folHlink="folHlink"/>
  <p:sldLayoutIdLst>
    <p:sldLayoutId id="2147483687" r:id="rId1"/>
    <p:sldLayoutId id="2147483678" r:id="rId2"/>
    <p:sldLayoutId id="2147483688" r:id="rId3"/>
    <p:sldLayoutId id="2147483679" r:id="rId4"/>
    <p:sldLayoutId id="2147483680" r:id="rId5"/>
    <p:sldLayoutId id="2147483681" r:id="rId6"/>
    <p:sldLayoutId id="2147483689" r:id="rId7"/>
    <p:sldLayoutId id="2147483690" r:id="rId8"/>
    <p:sldLayoutId id="2147483682" r:id="rId9"/>
    <p:sldLayoutId id="2147483683" r:id="rId10"/>
    <p:sldLayoutId id="2147483684" r:id="rId11"/>
    <p:sldLayoutId id="2147483685" r:id="rId12"/>
    <p:sldLayoutId id="2147483686" r:id="rId13"/>
  </p:sldLayoutIdLst>
  <p:hf hdr="0" ftr="0" dt="0"/>
  <p:txStyles>
    <p:titleStyle>
      <a:lvl1pPr algn="l" defTabSz="457200" rtl="0" fontAlgn="base">
        <a:spcBef>
          <a:spcPct val="0"/>
        </a:spcBef>
        <a:spcAft>
          <a:spcPct val="0"/>
        </a:spcAft>
        <a:defRPr sz="2400" b="1" kern="1200">
          <a:solidFill>
            <a:srgbClr val="083A87"/>
          </a:solidFill>
          <a:latin typeface="Century Gothic"/>
          <a:ea typeface="Century Gothic" panose="020B0502020202020204" pitchFamily="34" charset="0"/>
          <a:cs typeface="Century Gothic"/>
        </a:defRPr>
      </a:lvl1pPr>
      <a:lvl2pPr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2pPr>
      <a:lvl3pPr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3pPr>
      <a:lvl4pPr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4pPr>
      <a:lvl5pPr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5pPr>
      <a:lvl6pPr marL="457200"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6pPr>
      <a:lvl7pPr marL="914400"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7pPr>
      <a:lvl8pPr marL="1371600"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8pPr>
      <a:lvl9pPr marL="1828800" algn="l" defTabSz="457200" rtl="0" fontAlgn="base">
        <a:spcBef>
          <a:spcPct val="0"/>
        </a:spcBef>
        <a:spcAft>
          <a:spcPct val="0"/>
        </a:spcAft>
        <a:defRPr sz="2400" b="1">
          <a:solidFill>
            <a:srgbClr val="083A87"/>
          </a:solidFill>
          <a:latin typeface="Century Gothic" panose="020B0502020202020204" pitchFamily="34" charset="0"/>
          <a:ea typeface="Century Gothic" panose="020B0502020202020204" pitchFamily="34" charset="0"/>
          <a:cs typeface="Century Gothic" panose="020B0502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8"/>
          <p:cNvSpPr>
            <a:spLocks noGrp="1"/>
          </p:cNvSpPr>
          <p:nvPr>
            <p:ph type="subTitle" idx="1"/>
          </p:nvPr>
        </p:nvSpPr>
        <p:spPr>
          <a:xfrm>
            <a:off x="457200" y="3236445"/>
            <a:ext cx="6400800" cy="904875"/>
          </a:xfrm>
        </p:spPr>
        <p:txBody>
          <a:bodyPr/>
          <a:lstStyle/>
          <a:p>
            <a:r>
              <a:rPr lang="en-US" sz="2000" dirty="0" smtClean="0">
                <a:latin typeface="Century Gothic" panose="020B0502020202020204" pitchFamily="34" charset="0"/>
                <a:cs typeface="Century Gothic" panose="020B0502020202020204" pitchFamily="34" charset="0"/>
              </a:rPr>
              <a:t>Experience Map – Entering a New Line of Business</a:t>
            </a:r>
          </a:p>
          <a:p>
            <a:endParaRPr lang="en-US" dirty="0" smtClean="0">
              <a:latin typeface="Century Gothic" panose="020B0502020202020204" pitchFamily="34" charset="0"/>
              <a:cs typeface="Century Gothic" panose="020B0502020202020204" pitchFamily="34" charset="0"/>
            </a:endParaRPr>
          </a:p>
          <a:p>
            <a:endParaRPr lang="en-US" dirty="0" smtClean="0">
              <a:latin typeface="Century Gothic" panose="020B0502020202020204" pitchFamily="34" charset="0"/>
              <a:cs typeface="Century Gothic" panose="020B0502020202020204" pitchFamily="34" charset="0"/>
            </a:endParaRPr>
          </a:p>
        </p:txBody>
      </p:sp>
      <p:sp>
        <p:nvSpPr>
          <p:cNvPr id="5" name="Title 7"/>
          <p:cNvSpPr>
            <a:spLocks noGrp="1"/>
          </p:cNvSpPr>
          <p:nvPr>
            <p:ph type="ctrTitle"/>
          </p:nvPr>
        </p:nvSpPr>
        <p:spPr>
          <a:xfrm>
            <a:off x="457200" y="2619375"/>
            <a:ext cx="7772400" cy="496888"/>
          </a:xfrm>
        </p:spPr>
        <p:txBody>
          <a:bodyPr>
            <a:normAutofit fontScale="90000"/>
          </a:bodyPr>
          <a:lstStyle/>
          <a:p>
            <a:r>
              <a:rPr lang="en-US" dirty="0" smtClean="0"/>
              <a:t>Product Roadmap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94318"/>
            <a:ext cx="2535892" cy="1116278"/>
          </a:xfrm>
          <a:prstGeom prst="rect">
            <a:avLst/>
          </a:prstGeom>
        </p:spPr>
      </p:pic>
    </p:spTree>
    <p:extLst>
      <p:ext uri="{BB962C8B-B14F-4D97-AF65-F5344CB8AC3E}">
        <p14:creationId xmlns:p14="http://schemas.microsoft.com/office/powerpoint/2010/main" val="491705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957" t="939" r="2367" b="16364"/>
          <a:stretch/>
        </p:blipFill>
        <p:spPr>
          <a:xfrm>
            <a:off x="427383" y="426638"/>
            <a:ext cx="1750086" cy="1690397"/>
          </a:xfrm>
          <a:prstGeom prst="rect">
            <a:avLst/>
          </a:prstGeom>
          <a:ln>
            <a:solidFill>
              <a:srgbClr val="7030A0"/>
            </a:solidFill>
          </a:ln>
        </p:spPr>
      </p:pic>
      <p:sp>
        <p:nvSpPr>
          <p:cNvPr id="6" name="Title 1"/>
          <p:cNvSpPr>
            <a:spLocks noGrp="1"/>
          </p:cNvSpPr>
          <p:nvPr>
            <p:ph type="title"/>
          </p:nvPr>
        </p:nvSpPr>
        <p:spPr>
          <a:xfrm>
            <a:off x="2375555" y="206375"/>
            <a:ext cx="6311245" cy="857250"/>
          </a:xfrm>
        </p:spPr>
        <p:txBody>
          <a:bodyPr/>
          <a:lstStyle/>
          <a:p>
            <a:r>
              <a:rPr lang="en-US" dirty="0" smtClean="0">
                <a:solidFill>
                  <a:srgbClr val="7030A0"/>
                </a:solidFill>
              </a:rPr>
              <a:t>Clark </a:t>
            </a:r>
            <a:r>
              <a:rPr lang="en-US" b="0" dirty="0" smtClean="0">
                <a:solidFill>
                  <a:srgbClr val="7030A0"/>
                </a:solidFill>
              </a:rPr>
              <a:t>Senior</a:t>
            </a:r>
            <a:r>
              <a:rPr lang="en-US" dirty="0" smtClean="0">
                <a:solidFill>
                  <a:srgbClr val="7030A0"/>
                </a:solidFill>
              </a:rPr>
              <a:t> </a:t>
            </a:r>
            <a:r>
              <a:rPr lang="en-US" b="0" dirty="0" smtClean="0">
                <a:solidFill>
                  <a:srgbClr val="7030A0"/>
                </a:solidFill>
              </a:rPr>
              <a:t>Claims Adjuster</a:t>
            </a:r>
            <a:endParaRPr lang="en-US" b="0" dirty="0">
              <a:solidFill>
                <a:srgbClr val="7030A0"/>
              </a:solidFill>
            </a:endParaRPr>
          </a:p>
        </p:txBody>
      </p:sp>
      <p:sp>
        <p:nvSpPr>
          <p:cNvPr id="7" name="Content Placeholder 2"/>
          <p:cNvSpPr>
            <a:spLocks noGrp="1"/>
          </p:cNvSpPr>
          <p:nvPr>
            <p:ph idx="1"/>
          </p:nvPr>
        </p:nvSpPr>
        <p:spPr>
          <a:xfrm>
            <a:off x="2477728" y="2439541"/>
            <a:ext cx="1458104" cy="2321301"/>
          </a:xfrm>
          <a:ln>
            <a:solidFill>
              <a:srgbClr val="7030A0"/>
            </a:solidFill>
          </a:ln>
        </p:spPr>
        <p:txBody>
          <a:bodyPr/>
          <a:lstStyle/>
          <a:p>
            <a:pPr marL="0" indent="0">
              <a:buNone/>
            </a:pPr>
            <a:r>
              <a:rPr lang="en-US" sz="1100" b="1" dirty="0" smtClean="0"/>
              <a:t>Key Characteristics</a:t>
            </a:r>
          </a:p>
          <a:p>
            <a:pPr marL="115888" indent="-115888"/>
            <a:r>
              <a:rPr lang="en-US" sz="900" dirty="0" smtClean="0"/>
              <a:t>Detail oriented and highly technical</a:t>
            </a:r>
          </a:p>
          <a:p>
            <a:pPr marL="115888" indent="-115888"/>
            <a:r>
              <a:rPr lang="en-US" sz="900" dirty="0" smtClean="0"/>
              <a:t>Excellent people skills</a:t>
            </a:r>
          </a:p>
          <a:p>
            <a:pPr marL="115888" indent="-115888"/>
            <a:r>
              <a:rPr lang="en-US" sz="900" dirty="0" smtClean="0"/>
              <a:t>Effective time and expectation management especially through catastrophic situations </a:t>
            </a:r>
          </a:p>
          <a:p>
            <a:pPr marL="115888" indent="-115888"/>
            <a:endParaRPr lang="en-US" sz="900" dirty="0" smtClean="0"/>
          </a:p>
          <a:p>
            <a:pPr marL="115888" indent="-115888"/>
            <a:endParaRPr lang="en-US" sz="900" dirty="0" smtClean="0"/>
          </a:p>
          <a:p>
            <a:endParaRPr lang="en-US" sz="1800" dirty="0"/>
          </a:p>
        </p:txBody>
      </p:sp>
      <p:sp>
        <p:nvSpPr>
          <p:cNvPr id="9" name="Content Placeholder 2"/>
          <p:cNvSpPr txBox="1">
            <a:spLocks/>
          </p:cNvSpPr>
          <p:nvPr/>
        </p:nvSpPr>
        <p:spPr bwMode="auto">
          <a:xfrm>
            <a:off x="4073069" y="2439541"/>
            <a:ext cx="1458107"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27000" indent="-127000"/>
            <a:r>
              <a:rPr lang="en-US" sz="900" dirty="0" smtClean="0"/>
              <a:t>Focused on keeping the loss ratio down</a:t>
            </a:r>
          </a:p>
          <a:p>
            <a:pPr marL="127000" indent="-127000"/>
            <a:r>
              <a:rPr lang="en-US" sz="900" dirty="0" smtClean="0"/>
              <a:t>Claims fraud is a large focus of the work</a:t>
            </a:r>
          </a:p>
          <a:p>
            <a:pPr marL="127000" indent="-127000"/>
            <a:r>
              <a:rPr lang="en-US" sz="900" dirty="0" smtClean="0"/>
              <a:t>Access to the latest trends in their areas of focus </a:t>
            </a:r>
          </a:p>
          <a:p>
            <a:pPr marL="127000" indent="-127000"/>
            <a:r>
              <a:rPr lang="en-US" sz="900" dirty="0" smtClean="0"/>
              <a:t>Ability to share data with other firms to track fraud history</a:t>
            </a:r>
          </a:p>
          <a:p>
            <a:pPr marL="127000" indent="-127000"/>
            <a:endParaRPr lang="en-US" sz="900" dirty="0" smtClean="0"/>
          </a:p>
          <a:p>
            <a:pPr marL="127000" indent="-127000"/>
            <a:endParaRPr lang="en-US" sz="900" dirty="0" smtClean="0"/>
          </a:p>
          <a:p>
            <a:pPr marL="127000" indent="-127000"/>
            <a:endParaRPr lang="en-US" sz="900" dirty="0" smtClean="0"/>
          </a:p>
          <a:p>
            <a:endParaRPr lang="en-US" sz="1800" dirty="0"/>
          </a:p>
        </p:txBody>
      </p:sp>
      <p:sp>
        <p:nvSpPr>
          <p:cNvPr id="10" name="Content Placeholder 2"/>
          <p:cNvSpPr txBox="1">
            <a:spLocks/>
          </p:cNvSpPr>
          <p:nvPr/>
        </p:nvSpPr>
        <p:spPr bwMode="auto">
          <a:xfrm>
            <a:off x="5668413" y="2439541"/>
            <a:ext cx="1451324"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127000" indent="-127000"/>
            <a:r>
              <a:rPr lang="en-US" sz="900" dirty="0" smtClean="0"/>
              <a:t>Courts</a:t>
            </a:r>
            <a:endParaRPr lang="en-US" sz="900" dirty="0"/>
          </a:p>
          <a:p>
            <a:pPr marL="127000" indent="-127000"/>
            <a:r>
              <a:rPr lang="en-US" sz="900" dirty="0" smtClean="0"/>
              <a:t>Senior Management</a:t>
            </a:r>
          </a:p>
          <a:p>
            <a:pPr marL="127000" indent="-127000"/>
            <a:r>
              <a:rPr lang="en-US" sz="900" dirty="0" smtClean="0"/>
              <a:t>Systems and tools that provide access to the latest fraud data</a:t>
            </a:r>
            <a:endParaRPr lang="en-US" sz="900" dirty="0"/>
          </a:p>
          <a:p>
            <a:pPr marL="127000" indent="-127000"/>
            <a:endParaRPr lang="en-US" sz="900" dirty="0"/>
          </a:p>
          <a:p>
            <a:pPr marL="87313" indent="-87313"/>
            <a:endParaRPr lang="en-US" sz="900" dirty="0" smtClean="0"/>
          </a:p>
          <a:p>
            <a:pPr marL="87313" indent="-87313"/>
            <a:endParaRPr lang="en-US" sz="900" dirty="0" smtClean="0"/>
          </a:p>
          <a:p>
            <a:endParaRPr lang="en-US" sz="1800" dirty="0"/>
          </a:p>
        </p:txBody>
      </p:sp>
      <p:sp>
        <p:nvSpPr>
          <p:cNvPr id="11" name="Content Placeholder 2"/>
          <p:cNvSpPr txBox="1">
            <a:spLocks/>
          </p:cNvSpPr>
          <p:nvPr/>
        </p:nvSpPr>
        <p:spPr bwMode="auto">
          <a:xfrm>
            <a:off x="7263756" y="2439541"/>
            <a:ext cx="1451324"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27000" indent="-127000"/>
            <a:r>
              <a:rPr lang="en-US" sz="900" dirty="0" smtClean="0"/>
              <a:t>Claims fraud</a:t>
            </a:r>
            <a:endParaRPr lang="en-US" sz="900" dirty="0"/>
          </a:p>
          <a:p>
            <a:pPr marL="127000" indent="-127000"/>
            <a:r>
              <a:rPr lang="en-US" sz="900" dirty="0" smtClean="0"/>
              <a:t>Having to go to court when settlement negotiations fail</a:t>
            </a:r>
            <a:endParaRPr lang="en-US" sz="900" dirty="0"/>
          </a:p>
          <a:p>
            <a:pPr marL="127000" indent="-127000"/>
            <a:r>
              <a:rPr lang="en-US" sz="900" dirty="0" smtClean="0"/>
              <a:t>Dealing with the public back-lash from publicized court rulings</a:t>
            </a:r>
            <a:endParaRPr lang="en-US" sz="900" dirty="0"/>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Clark is a former Army Corp Engineers </a:t>
            </a:r>
            <a:r>
              <a:rPr lang="en-US" sz="1100" dirty="0" smtClean="0"/>
              <a:t>with first </a:t>
            </a:r>
            <a:r>
              <a:rPr lang="en-US" sz="1100" dirty="0"/>
              <a:t>hand experience dealing in chaotic situations working through the aftermath of Hurricane Katrina. Now as a Senior Claims Adjuster for </a:t>
            </a:r>
            <a:r>
              <a:rPr lang="en-US" sz="1100" dirty="0" smtClean="0"/>
              <a:t>Travelers Clark </a:t>
            </a:r>
            <a:r>
              <a:rPr lang="en-US" sz="1100" dirty="0"/>
              <a:t>finds great fulfillment in using his engineering expertise to help families rebuild their homes and lives. His empathy is counter-balanced by his alertness to potential claims fraud. He’s got a knack for identifying a possible fraud case through a simple conversation. </a:t>
            </a:r>
            <a:endParaRPr lang="en-US" sz="1100" dirty="0" smtClean="0"/>
          </a:p>
          <a:p>
            <a:pPr marL="0" indent="0">
              <a:buNone/>
            </a:pPr>
            <a:r>
              <a:rPr lang="en-US" sz="1100" dirty="0" smtClean="0"/>
              <a:t>Clark </a:t>
            </a:r>
            <a:r>
              <a:rPr lang="en-US" sz="1100" dirty="0"/>
              <a:t>volunteers as a chess coach at his local boy’s club and lives in </a:t>
            </a:r>
            <a:r>
              <a:rPr lang="en-US" sz="1100" dirty="0" smtClean="0"/>
              <a:t>Saint Paul with </a:t>
            </a:r>
            <a:r>
              <a:rPr lang="en-US" sz="1100" dirty="0"/>
              <a:t>wife Lois and twin 7 year-old daughters </a:t>
            </a:r>
            <a:r>
              <a:rPr lang="en-US" sz="1100" dirty="0" smtClean="0"/>
              <a:t>Lex &amp; Lane.</a:t>
            </a:r>
            <a:endParaRPr lang="en-US" sz="1100" dirty="0"/>
          </a:p>
          <a:p>
            <a:pPr marL="0" indent="0">
              <a:buNone/>
            </a:pPr>
            <a:endParaRPr lang="en-US" sz="1100" dirty="0"/>
          </a:p>
        </p:txBody>
      </p:sp>
      <p:sp>
        <p:nvSpPr>
          <p:cNvPr id="19" name="Content Placeholder 2"/>
          <p:cNvSpPr txBox="1">
            <a:spLocks/>
          </p:cNvSpPr>
          <p:nvPr/>
        </p:nvSpPr>
        <p:spPr bwMode="auto">
          <a:xfrm>
            <a:off x="438347" y="2439542"/>
            <a:ext cx="1766691" cy="893593"/>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42</a:t>
            </a:r>
          </a:p>
          <a:p>
            <a:pPr marL="0" indent="0">
              <a:buFont typeface="Arial" panose="020B0604020202020204" pitchFamily="34" charset="0"/>
              <a:buNone/>
            </a:pPr>
            <a:r>
              <a:rPr lang="en-US" sz="900" dirty="0" smtClean="0"/>
              <a:t>Reports to: Claims Manager</a:t>
            </a:r>
          </a:p>
          <a:p>
            <a:pPr marL="0" indent="0">
              <a:buFont typeface="Arial" panose="020B0604020202020204" pitchFamily="34" charset="0"/>
              <a:buNone/>
            </a:pPr>
            <a:r>
              <a:rPr lang="en-US" sz="900" dirty="0" smtClean="0"/>
              <a:t>Education: BS in Engineering</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115888" indent="-115888"/>
            <a:endParaRPr lang="en-US" sz="900" dirty="0" smtClean="0"/>
          </a:p>
          <a:p>
            <a:endParaRPr lang="en-US" sz="1800" dirty="0"/>
          </a:p>
        </p:txBody>
      </p:sp>
    </p:spTree>
    <p:extLst>
      <p:ext uri="{BB962C8B-B14F-4D97-AF65-F5344CB8AC3E}">
        <p14:creationId xmlns:p14="http://schemas.microsoft.com/office/powerpoint/2010/main" val="18368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7"/>
          <p:cNvSpPr txBox="1">
            <a:spLocks noChangeArrowheads="1"/>
          </p:cNvSpPr>
          <p:nvPr/>
        </p:nvSpPr>
        <p:spPr bwMode="auto">
          <a:xfrm>
            <a:off x="233363" y="1773238"/>
            <a:ext cx="22177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lnSpc>
                <a:spcPct val="110000"/>
              </a:lnSpc>
            </a:pPr>
            <a:r>
              <a:rPr lang="en-US" sz="800" b="1" dirty="0">
                <a:latin typeface="Century Gothic" panose="020B0502020202020204" pitchFamily="34" charset="0"/>
                <a:ea typeface="Century Gothic" panose="020B0502020202020204" pitchFamily="34" charset="0"/>
                <a:cs typeface="Century Gothic" panose="020B0502020202020204" pitchFamily="34" charset="0"/>
              </a:rPr>
              <a:t>About Alliance</a:t>
            </a:r>
          </a:p>
          <a:p>
            <a:pPr algn="just">
              <a:lnSpc>
                <a:spcPct val="110000"/>
              </a:lnSpc>
            </a:pPr>
            <a:r>
              <a:rPr lang="en-US" sz="600" dirty="0">
                <a:latin typeface="Century Gothic" panose="020B0502020202020204" pitchFamily="34" charset="0"/>
                <a:ea typeface="Century Gothic" panose="020B0502020202020204" pitchFamily="34" charset="0"/>
                <a:cs typeface="Century Gothic" panose="020B0502020202020204" pitchFamily="34" charset="0"/>
              </a:rPr>
              <a:t>The fastest growing provider of software development services, Alliance Global Services partners with organizations across all industries on their mission-critical software. Our team of more than 1,000 designs, develops, and tests the applications, platforms, and products that become primary drivers of innovation, competitive differentiation, and revenue growth for clients. At Alliance, we believe that every company is in the software business and transform our clients’ businesses with great software – the software that lives inside their businesses and has an impact every day. Alliance Global Services is headquartered outside of Philadelphia in Conshohocken, PA. </a:t>
            </a:r>
          </a:p>
        </p:txBody>
      </p:sp>
      <p:sp>
        <p:nvSpPr>
          <p:cNvPr id="4" name="TextBox 3"/>
          <p:cNvSpPr txBox="1"/>
          <p:nvPr/>
        </p:nvSpPr>
        <p:spPr>
          <a:xfrm>
            <a:off x="681038" y="4113213"/>
            <a:ext cx="1655762" cy="185737"/>
          </a:xfrm>
          <a:prstGeom prst="rect">
            <a:avLst/>
          </a:prstGeom>
          <a:noFill/>
        </p:spPr>
        <p:txBody>
          <a:bodyPr wrap="none">
            <a:spAutoFit/>
          </a:bodyPr>
          <a:lstStyle/>
          <a:p>
            <a:pPr fontAlgn="auto">
              <a:spcBef>
                <a:spcPts val="0"/>
              </a:spcBef>
              <a:spcAft>
                <a:spcPts val="0"/>
              </a:spcAft>
              <a:defRPr/>
            </a:pPr>
            <a:r>
              <a:rPr lang="en-US" sz="600" dirty="0">
                <a:solidFill>
                  <a:schemeClr val="tx1">
                    <a:lumMod val="65000"/>
                    <a:lumOff val="35000"/>
                  </a:schemeClr>
                </a:solidFill>
                <a:latin typeface="+mn-lt"/>
              </a:rPr>
              <a:t>linkedin.com/company/alliance-global-services</a:t>
            </a:r>
          </a:p>
        </p:txBody>
      </p:sp>
      <p:sp>
        <p:nvSpPr>
          <p:cNvPr id="21508" name="TextBox 8"/>
          <p:cNvSpPr txBox="1">
            <a:spLocks noChangeArrowheads="1"/>
          </p:cNvSpPr>
          <p:nvPr/>
        </p:nvSpPr>
        <p:spPr bwMode="auto">
          <a:xfrm>
            <a:off x="2986088" y="1233488"/>
            <a:ext cx="34345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1050" dirty="0" smtClean="0">
                <a:solidFill>
                  <a:schemeClr val="bg1"/>
                </a:solidFill>
              </a:rPr>
              <a:t>Ben Orejana - UX Lead</a:t>
            </a:r>
          </a:p>
          <a:p>
            <a:r>
              <a:rPr lang="en-US" sz="1050" dirty="0" smtClean="0">
                <a:solidFill>
                  <a:schemeClr val="bg1"/>
                </a:solidFill>
              </a:rPr>
              <a:t>Dan </a:t>
            </a:r>
            <a:r>
              <a:rPr lang="en-US" sz="1050" dirty="0" err="1" smtClean="0">
                <a:solidFill>
                  <a:schemeClr val="bg1"/>
                </a:solidFill>
              </a:rPr>
              <a:t>DiFlavis</a:t>
            </a:r>
            <a:r>
              <a:rPr lang="en-US" sz="1050" dirty="0" smtClean="0">
                <a:solidFill>
                  <a:schemeClr val="bg1"/>
                </a:solidFill>
              </a:rPr>
              <a:t> – UX Designer / Product Strategist</a:t>
            </a:r>
            <a:endParaRPr lang="en-US" sz="1050" dirty="0">
              <a:solidFill>
                <a:schemeClr val="bg1"/>
              </a:solidFill>
            </a:endParaRPr>
          </a:p>
        </p:txBody>
      </p:sp>
    </p:spTree>
    <p:extLst>
      <p:ext uri="{BB962C8B-B14F-4D97-AF65-F5344CB8AC3E}">
        <p14:creationId xmlns:p14="http://schemas.microsoft.com/office/powerpoint/2010/main" val="1918502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101" y="2612710"/>
            <a:ext cx="1334880" cy="1100145"/>
          </a:xfrm>
          <a:prstGeom prst="rect">
            <a:avLst/>
          </a:prstGeom>
          <a:blipFill dpi="0" rotWithShape="1">
            <a:blip r:embed="rId3">
              <a:alphaModFix amt="10000"/>
            </a:blip>
            <a:srcRect/>
            <a:tile tx="0" ty="0" sx="5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6237109" y="1341000"/>
            <a:ext cx="0" cy="2351383"/>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5231" y="211585"/>
            <a:ext cx="1457740" cy="230832"/>
          </a:xfrm>
          <a:prstGeom prst="rect">
            <a:avLst/>
          </a:prstGeom>
          <a:noFill/>
        </p:spPr>
        <p:txBody>
          <a:bodyPr wrap="square" rtlCol="0">
            <a:spAutoFit/>
          </a:bodyPr>
          <a:lstStyle/>
          <a:p>
            <a:r>
              <a:rPr lang="en-US" sz="900" b="1" dirty="0" smtClean="0">
                <a:solidFill>
                  <a:srgbClr val="E45819"/>
                </a:solidFill>
                <a:latin typeface="Century Gothic" charset="0"/>
                <a:ea typeface="Century Gothic" charset="0"/>
                <a:cs typeface="Century Gothic" charset="0"/>
              </a:rPr>
              <a:t>Guiding Principles</a:t>
            </a:r>
            <a:endParaRPr lang="en-US" sz="900" b="1" dirty="0">
              <a:solidFill>
                <a:srgbClr val="E45819"/>
              </a:solidFill>
              <a:latin typeface="Century Gothic" charset="0"/>
              <a:ea typeface="Century Gothic" charset="0"/>
              <a:cs typeface="Century Gothic" charset="0"/>
            </a:endParaRPr>
          </a:p>
        </p:txBody>
      </p:sp>
      <p:sp>
        <p:nvSpPr>
          <p:cNvPr id="119" name="Rectangle 118"/>
          <p:cNvSpPr/>
          <p:nvPr/>
        </p:nvSpPr>
        <p:spPr>
          <a:xfrm>
            <a:off x="4984705" y="1345530"/>
            <a:ext cx="2608833" cy="1254939"/>
          </a:xfrm>
          <a:prstGeom prst="rect">
            <a:avLst/>
          </a:prstGeom>
          <a:solidFill>
            <a:schemeClr val="bg1"/>
          </a:solidFill>
          <a:ln w="31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74029" y="862841"/>
            <a:ext cx="1457740" cy="230832"/>
          </a:xfrm>
          <a:prstGeom prst="rect">
            <a:avLst/>
          </a:prstGeom>
          <a:noFill/>
        </p:spPr>
        <p:txBody>
          <a:bodyPr wrap="square" rtlCol="0">
            <a:spAutoFit/>
          </a:bodyPr>
          <a:lstStyle/>
          <a:p>
            <a:r>
              <a:rPr lang="en-US" sz="900" b="1" dirty="0" smtClean="0">
                <a:solidFill>
                  <a:srgbClr val="E45819"/>
                </a:solidFill>
                <a:latin typeface="Century Gothic" charset="0"/>
                <a:ea typeface="Century Gothic" charset="0"/>
                <a:cs typeface="Century Gothic" charset="0"/>
              </a:rPr>
              <a:t>Customer Journey</a:t>
            </a:r>
            <a:endParaRPr lang="en-US" sz="900" b="1" dirty="0">
              <a:solidFill>
                <a:srgbClr val="E45819"/>
              </a:solidFill>
              <a:latin typeface="Century Gothic" charset="0"/>
              <a:ea typeface="Century Gothic" charset="0"/>
              <a:cs typeface="Century Gothic" charset="0"/>
            </a:endParaRPr>
          </a:p>
        </p:txBody>
      </p:sp>
      <p:sp>
        <p:nvSpPr>
          <p:cNvPr id="6" name="Rectangle 5"/>
          <p:cNvSpPr/>
          <p:nvPr/>
        </p:nvSpPr>
        <p:spPr>
          <a:xfrm>
            <a:off x="91212" y="1081987"/>
            <a:ext cx="863863" cy="250356"/>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700" dirty="0">
              <a:latin typeface="Century Gothic" charset="0"/>
              <a:ea typeface="Century Gothic" charset="0"/>
              <a:cs typeface="Century Gothic" charset="0"/>
            </a:endParaRPr>
          </a:p>
        </p:txBody>
      </p:sp>
      <p:sp>
        <p:nvSpPr>
          <p:cNvPr id="9" name="Chevron 8"/>
          <p:cNvSpPr/>
          <p:nvPr/>
        </p:nvSpPr>
        <p:spPr>
          <a:xfrm>
            <a:off x="2338981" y="1081987"/>
            <a:ext cx="1344274" cy="259013"/>
          </a:xfrm>
          <a:prstGeom prst="chevron">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Research</a:t>
            </a:r>
            <a:endParaRPr lang="en-US" sz="700" b="1" dirty="0">
              <a:solidFill>
                <a:schemeClr val="tx1"/>
              </a:solidFill>
              <a:latin typeface="Century Gothic" charset="0"/>
              <a:ea typeface="Century Gothic" charset="0"/>
              <a:cs typeface="Century Gothic" charset="0"/>
            </a:endParaRPr>
          </a:p>
        </p:txBody>
      </p:sp>
      <p:sp>
        <p:nvSpPr>
          <p:cNvPr id="10" name="Pentagon 9"/>
          <p:cNvSpPr/>
          <p:nvPr/>
        </p:nvSpPr>
        <p:spPr>
          <a:xfrm>
            <a:off x="1004101" y="1081987"/>
            <a:ext cx="1389821" cy="259013"/>
          </a:xfrm>
          <a:prstGeom prst="homePlat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Discovery</a:t>
            </a:r>
            <a:endParaRPr lang="en-US" sz="700" b="1" dirty="0">
              <a:solidFill>
                <a:schemeClr val="tx1"/>
              </a:solidFill>
              <a:latin typeface="Century Gothic" charset="0"/>
              <a:ea typeface="Century Gothic" charset="0"/>
              <a:cs typeface="Century Gothic" charset="0"/>
            </a:endParaRPr>
          </a:p>
        </p:txBody>
      </p:sp>
      <p:sp>
        <p:nvSpPr>
          <p:cNvPr id="11" name="Rectangle 10"/>
          <p:cNvSpPr/>
          <p:nvPr/>
        </p:nvSpPr>
        <p:spPr>
          <a:xfrm>
            <a:off x="92766" y="451278"/>
            <a:ext cx="2358258" cy="376995"/>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en-US" sz="700" dirty="0" smtClean="0">
                <a:solidFill>
                  <a:schemeClr val="bg1"/>
                </a:solidFill>
                <a:latin typeface="Century Gothic" charset="0"/>
                <a:ea typeface="Century Gothic" charset="0"/>
                <a:cs typeface="Century Gothic" charset="0"/>
              </a:rPr>
              <a:t>We’re a mid-sized insurance company, specializing in commercial lines	</a:t>
            </a:r>
            <a:endParaRPr lang="en-US" sz="800" dirty="0">
              <a:solidFill>
                <a:schemeClr val="bg1"/>
              </a:solidFill>
              <a:latin typeface="Century Gothic" charset="0"/>
              <a:ea typeface="Century Gothic" charset="0"/>
              <a:cs typeface="Century Gothic" charset="0"/>
            </a:endParaRPr>
          </a:p>
        </p:txBody>
      </p:sp>
      <p:sp>
        <p:nvSpPr>
          <p:cNvPr id="12" name="Rectangle 11"/>
          <p:cNvSpPr/>
          <p:nvPr/>
        </p:nvSpPr>
        <p:spPr>
          <a:xfrm>
            <a:off x="2478931" y="455606"/>
            <a:ext cx="2093070" cy="376995"/>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en-US" sz="700" dirty="0" smtClean="0">
                <a:solidFill>
                  <a:schemeClr val="bg1"/>
                </a:solidFill>
                <a:latin typeface="Century Gothic" charset="0"/>
                <a:ea typeface="Century Gothic" charset="0"/>
                <a:cs typeface="Century Gothic" charset="0"/>
              </a:rPr>
              <a:t>We currently cover for GL, P&amp;C, and BOP, including D&amp;O, and E&amp;O</a:t>
            </a:r>
            <a:endParaRPr lang="en-US" sz="700" dirty="0">
              <a:solidFill>
                <a:schemeClr val="bg1"/>
              </a:solidFill>
              <a:latin typeface="Century Gothic" charset="0"/>
              <a:ea typeface="Century Gothic" charset="0"/>
              <a:cs typeface="Century Gothic" charset="0"/>
            </a:endParaRPr>
          </a:p>
        </p:txBody>
      </p:sp>
      <p:sp>
        <p:nvSpPr>
          <p:cNvPr id="13" name="Rectangle 12"/>
          <p:cNvSpPr/>
          <p:nvPr/>
        </p:nvSpPr>
        <p:spPr>
          <a:xfrm>
            <a:off x="4599909" y="451277"/>
            <a:ext cx="2171594" cy="376995"/>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en-US" sz="700" dirty="0">
                <a:solidFill>
                  <a:schemeClr val="bg1"/>
                </a:solidFill>
                <a:latin typeface="Century Gothic" charset="0"/>
                <a:ea typeface="Century Gothic" charset="0"/>
                <a:cs typeface="Century Gothic" charset="0"/>
              </a:rPr>
              <a:t>We want to expand into a new line of business</a:t>
            </a:r>
            <a:endParaRPr lang="en-US" sz="800" dirty="0">
              <a:solidFill>
                <a:schemeClr val="bg1"/>
              </a:solidFill>
              <a:latin typeface="Century Gothic" charset="0"/>
              <a:ea typeface="Century Gothic" charset="0"/>
              <a:cs typeface="Century Gothic" charset="0"/>
            </a:endParaRPr>
          </a:p>
        </p:txBody>
      </p:sp>
      <p:sp>
        <p:nvSpPr>
          <p:cNvPr id="14" name="Rectangle 13"/>
          <p:cNvSpPr/>
          <p:nvPr/>
        </p:nvSpPr>
        <p:spPr>
          <a:xfrm>
            <a:off x="6792452" y="451277"/>
            <a:ext cx="2054986" cy="376995"/>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lang="en-US" sz="700" dirty="0" smtClean="0">
                <a:solidFill>
                  <a:schemeClr val="bg1"/>
                </a:solidFill>
                <a:latin typeface="Century Gothic" charset="0"/>
                <a:ea typeface="Century Gothic" charset="0"/>
                <a:cs typeface="Century Gothic" charset="0"/>
              </a:rPr>
              <a:t>We want to do it right: Operating on an efficiency ratio, rather than just investing “on the float”.</a:t>
            </a:r>
            <a:endParaRPr lang="en-US" sz="800" dirty="0">
              <a:solidFill>
                <a:schemeClr val="bg1"/>
              </a:solidFill>
              <a:latin typeface="Century Gothic" charset="0"/>
              <a:ea typeface="Century Gothic" charset="0"/>
              <a:cs typeface="Century Gothic" charset="0"/>
            </a:endParaRPr>
          </a:p>
        </p:txBody>
      </p:sp>
      <p:sp>
        <p:nvSpPr>
          <p:cNvPr id="15" name="Chevron 14"/>
          <p:cNvSpPr/>
          <p:nvPr/>
        </p:nvSpPr>
        <p:spPr>
          <a:xfrm>
            <a:off x="3630129" y="1077658"/>
            <a:ext cx="1334880" cy="259013"/>
          </a:xfrm>
          <a:prstGeom prst="chevron">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Setup</a:t>
            </a:r>
            <a:endParaRPr lang="en-US" sz="700" b="1" dirty="0">
              <a:solidFill>
                <a:schemeClr val="tx1"/>
              </a:solidFill>
              <a:latin typeface="Century Gothic" charset="0"/>
              <a:ea typeface="Century Gothic" charset="0"/>
              <a:cs typeface="Century Gothic" charset="0"/>
            </a:endParaRPr>
          </a:p>
        </p:txBody>
      </p:sp>
      <p:sp>
        <p:nvSpPr>
          <p:cNvPr id="16" name="Chevron 15"/>
          <p:cNvSpPr/>
          <p:nvPr/>
        </p:nvSpPr>
        <p:spPr>
          <a:xfrm>
            <a:off x="4921277" y="1073329"/>
            <a:ext cx="1334880" cy="259013"/>
          </a:xfrm>
          <a:prstGeom prst="chevron">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Operations</a:t>
            </a:r>
            <a:endParaRPr lang="en-US" sz="700" b="1" dirty="0">
              <a:solidFill>
                <a:schemeClr val="tx1"/>
              </a:solidFill>
              <a:latin typeface="Century Gothic" charset="0"/>
              <a:ea typeface="Century Gothic" charset="0"/>
              <a:cs typeface="Century Gothic" charset="0"/>
            </a:endParaRPr>
          </a:p>
        </p:txBody>
      </p:sp>
      <p:sp>
        <p:nvSpPr>
          <p:cNvPr id="17" name="Chevron 16"/>
          <p:cNvSpPr/>
          <p:nvPr/>
        </p:nvSpPr>
        <p:spPr>
          <a:xfrm>
            <a:off x="6201216" y="1077658"/>
            <a:ext cx="1418784" cy="259013"/>
          </a:xfrm>
          <a:prstGeom prst="chevron">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Maintenance</a:t>
            </a:r>
            <a:endParaRPr lang="en-US" sz="700" b="1" dirty="0">
              <a:solidFill>
                <a:schemeClr val="tx1"/>
              </a:solidFill>
              <a:latin typeface="Century Gothic" charset="0"/>
              <a:ea typeface="Century Gothic" charset="0"/>
              <a:cs typeface="Century Gothic" charset="0"/>
            </a:endParaRPr>
          </a:p>
        </p:txBody>
      </p:sp>
      <p:sp>
        <p:nvSpPr>
          <p:cNvPr id="18" name="Chevron 17"/>
          <p:cNvSpPr/>
          <p:nvPr/>
        </p:nvSpPr>
        <p:spPr>
          <a:xfrm>
            <a:off x="7566834" y="1081986"/>
            <a:ext cx="1418784" cy="259013"/>
          </a:xfrm>
          <a:prstGeom prst="chevron">
            <a:avLst>
              <a:gd name="adj" fmla="val 47598"/>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700" b="1" dirty="0" smtClean="0">
                <a:solidFill>
                  <a:schemeClr val="tx1"/>
                </a:solidFill>
                <a:latin typeface="Century Gothic" charset="0"/>
                <a:ea typeface="Century Gothic" charset="0"/>
                <a:cs typeface="Century Gothic" charset="0"/>
              </a:rPr>
              <a:t>Optimization</a:t>
            </a:r>
            <a:endParaRPr lang="en-US" sz="700" b="1" dirty="0">
              <a:solidFill>
                <a:schemeClr val="tx1"/>
              </a:solidFill>
              <a:latin typeface="Century Gothic" charset="0"/>
              <a:ea typeface="Century Gothic" charset="0"/>
              <a:cs typeface="Century Gothic" charset="0"/>
            </a:endParaRPr>
          </a:p>
        </p:txBody>
      </p:sp>
      <p:sp>
        <p:nvSpPr>
          <p:cNvPr id="19" name="Rectangle 18"/>
          <p:cNvSpPr/>
          <p:nvPr/>
        </p:nvSpPr>
        <p:spPr>
          <a:xfrm>
            <a:off x="91212" y="1405163"/>
            <a:ext cx="863863" cy="117673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smtClean="0">
                <a:latin typeface="Century Gothic" charset="0"/>
                <a:ea typeface="Century Gothic" charset="0"/>
                <a:cs typeface="Century Gothic" charset="0"/>
              </a:rPr>
              <a:t>Underwriting and Actuary</a:t>
            </a:r>
            <a:endParaRPr lang="en-US" sz="700" b="1" dirty="0">
              <a:latin typeface="Century Gothic" charset="0"/>
              <a:ea typeface="Century Gothic" charset="0"/>
              <a:cs typeface="Century Gothic" charset="0"/>
            </a:endParaRPr>
          </a:p>
        </p:txBody>
      </p:sp>
      <p:sp>
        <p:nvSpPr>
          <p:cNvPr id="20" name="Rectangle 19"/>
          <p:cNvSpPr/>
          <p:nvPr/>
        </p:nvSpPr>
        <p:spPr>
          <a:xfrm>
            <a:off x="95532" y="2643810"/>
            <a:ext cx="863863" cy="413212"/>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smtClean="0">
                <a:latin typeface="Century Gothic" charset="0"/>
                <a:ea typeface="Century Gothic" charset="0"/>
                <a:cs typeface="Century Gothic" charset="0"/>
              </a:rPr>
              <a:t>Senior Management</a:t>
            </a:r>
            <a:endParaRPr lang="en-US" sz="700" b="1" dirty="0">
              <a:latin typeface="Century Gothic" charset="0"/>
              <a:ea typeface="Century Gothic" charset="0"/>
              <a:cs typeface="Century Gothic" charset="0"/>
            </a:endParaRPr>
          </a:p>
        </p:txBody>
      </p:sp>
      <p:sp>
        <p:nvSpPr>
          <p:cNvPr id="21" name="Rectangle 20"/>
          <p:cNvSpPr/>
          <p:nvPr/>
        </p:nvSpPr>
        <p:spPr>
          <a:xfrm>
            <a:off x="95532" y="3118933"/>
            <a:ext cx="863863" cy="249506"/>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smtClean="0">
                <a:latin typeface="Century Gothic" charset="0"/>
                <a:ea typeface="Century Gothic" charset="0"/>
                <a:cs typeface="Century Gothic" charset="0"/>
              </a:rPr>
              <a:t>Sales</a:t>
            </a:r>
          </a:p>
        </p:txBody>
      </p:sp>
      <p:sp>
        <p:nvSpPr>
          <p:cNvPr id="28" name="Rectangle 27"/>
          <p:cNvSpPr/>
          <p:nvPr/>
        </p:nvSpPr>
        <p:spPr>
          <a:xfrm>
            <a:off x="8858022" y="1040064"/>
            <a:ext cx="231314" cy="33530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lang="en-US" sz="800" dirty="0">
              <a:solidFill>
                <a:schemeClr val="bg1"/>
              </a:solidFill>
              <a:latin typeface="Century Gothic" charset="0"/>
              <a:ea typeface="Century Gothic" charset="0"/>
              <a:cs typeface="Century Gothic" charset="0"/>
            </a:endParaRPr>
          </a:p>
        </p:txBody>
      </p:sp>
      <p:sp>
        <p:nvSpPr>
          <p:cNvPr id="83" name="Rectangle 82"/>
          <p:cNvSpPr/>
          <p:nvPr/>
        </p:nvSpPr>
        <p:spPr>
          <a:xfrm>
            <a:off x="91211" y="3442877"/>
            <a:ext cx="863863" cy="249506"/>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smtClean="0">
                <a:latin typeface="Century Gothic" charset="0"/>
                <a:ea typeface="Century Gothic" charset="0"/>
                <a:cs typeface="Century Gothic" charset="0"/>
              </a:rPr>
              <a:t>IT</a:t>
            </a:r>
          </a:p>
        </p:txBody>
      </p:sp>
      <p:cxnSp>
        <p:nvCxnSpPr>
          <p:cNvPr id="62" name="Straight Connector 61"/>
          <p:cNvCxnSpPr/>
          <p:nvPr/>
        </p:nvCxnSpPr>
        <p:spPr>
          <a:xfrm>
            <a:off x="2338981" y="1341000"/>
            <a:ext cx="0" cy="2351383"/>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644260" y="1341000"/>
            <a:ext cx="0" cy="2351383"/>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64921" y="1341000"/>
            <a:ext cx="0" cy="2351383"/>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588673" y="1341000"/>
            <a:ext cx="0" cy="2351383"/>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3762098" y="3403779"/>
            <a:ext cx="1165626" cy="3452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smtClean="0">
                <a:solidFill>
                  <a:schemeClr val="tx1"/>
                </a:solidFill>
              </a:rPr>
              <a:t>Initial forms modifications and development</a:t>
            </a:r>
            <a:endParaRPr lang="en-US" sz="700" dirty="0">
              <a:solidFill>
                <a:schemeClr val="tx1"/>
              </a:solidFill>
            </a:endParaRPr>
          </a:p>
        </p:txBody>
      </p:sp>
      <p:cxnSp>
        <p:nvCxnSpPr>
          <p:cNvPr id="91" name="Straight Connector 90"/>
          <p:cNvCxnSpPr/>
          <p:nvPr/>
        </p:nvCxnSpPr>
        <p:spPr>
          <a:xfrm>
            <a:off x="1002899" y="3090153"/>
            <a:ext cx="7844539" cy="0"/>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1002899" y="3398892"/>
            <a:ext cx="7844539" cy="0"/>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02899" y="2612710"/>
            <a:ext cx="7844539" cy="0"/>
          </a:xfrm>
          <a:prstGeom prst="line">
            <a:avLst/>
          </a:prstGeom>
          <a:ln w="3175">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004101" y="1345530"/>
            <a:ext cx="2608833" cy="1254939"/>
          </a:xfrm>
          <a:prstGeom prst="rect">
            <a:avLst/>
          </a:prstGeom>
          <a:solidFill>
            <a:schemeClr val="bg1"/>
          </a:solidFill>
          <a:ln w="3175">
            <a:solidFill>
              <a:schemeClr val="bg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5" name="Picture 9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25948" y="1322141"/>
            <a:ext cx="320821" cy="320821"/>
          </a:xfrm>
          <a:prstGeom prst="rect">
            <a:avLst/>
          </a:prstGeom>
        </p:spPr>
      </p:pic>
      <p:sp>
        <p:nvSpPr>
          <p:cNvPr id="96" name="TextBox 95"/>
          <p:cNvSpPr txBox="1"/>
          <p:nvPr/>
        </p:nvSpPr>
        <p:spPr>
          <a:xfrm>
            <a:off x="2392807" y="2830785"/>
            <a:ext cx="838377" cy="184666"/>
          </a:xfrm>
          <a:prstGeom prst="rect">
            <a:avLst/>
          </a:prstGeom>
          <a:noFill/>
        </p:spPr>
        <p:txBody>
          <a:bodyPr wrap="square" rtlCol="0">
            <a:spAutoFit/>
          </a:bodyPr>
          <a:lstStyle/>
          <a:p>
            <a:pPr algn="r"/>
            <a:r>
              <a:rPr lang="en-US" sz="600" dirty="0" smtClean="0"/>
              <a:t>  - Estimate Costs</a:t>
            </a:r>
            <a:endParaRPr lang="en-US" sz="600" dirty="0"/>
          </a:p>
        </p:txBody>
      </p:sp>
      <p:sp>
        <p:nvSpPr>
          <p:cNvPr id="97" name="TextBox 96"/>
          <p:cNvSpPr txBox="1"/>
          <p:nvPr/>
        </p:nvSpPr>
        <p:spPr>
          <a:xfrm>
            <a:off x="2344380" y="2725124"/>
            <a:ext cx="894993" cy="184666"/>
          </a:xfrm>
          <a:prstGeom prst="rect">
            <a:avLst/>
          </a:prstGeom>
          <a:noFill/>
        </p:spPr>
        <p:txBody>
          <a:bodyPr wrap="square" rtlCol="0">
            <a:spAutoFit/>
          </a:bodyPr>
          <a:lstStyle/>
          <a:p>
            <a:pPr algn="r"/>
            <a:r>
              <a:rPr lang="en-US" sz="600" dirty="0" smtClean="0"/>
              <a:t>Estimate Revenue</a:t>
            </a:r>
            <a:endParaRPr lang="en-US" sz="600" dirty="0"/>
          </a:p>
        </p:txBody>
      </p:sp>
      <p:sp>
        <p:nvSpPr>
          <p:cNvPr id="98" name="TextBox 97"/>
          <p:cNvSpPr txBox="1"/>
          <p:nvPr/>
        </p:nvSpPr>
        <p:spPr>
          <a:xfrm>
            <a:off x="3105271" y="2769310"/>
            <a:ext cx="894993" cy="184666"/>
          </a:xfrm>
          <a:prstGeom prst="rect">
            <a:avLst/>
          </a:prstGeom>
          <a:noFill/>
        </p:spPr>
        <p:txBody>
          <a:bodyPr wrap="square" rtlCol="0">
            <a:spAutoFit/>
          </a:bodyPr>
          <a:lstStyle/>
          <a:p>
            <a:r>
              <a:rPr lang="en-US" sz="600" dirty="0" smtClean="0"/>
              <a:t>= Cash Flow</a:t>
            </a:r>
            <a:endParaRPr lang="en-US" sz="600" dirty="0"/>
          </a:p>
        </p:txBody>
      </p:sp>
      <p:sp>
        <p:nvSpPr>
          <p:cNvPr id="101" name="TextBox 100"/>
          <p:cNvSpPr txBox="1"/>
          <p:nvPr/>
        </p:nvSpPr>
        <p:spPr>
          <a:xfrm>
            <a:off x="2284539" y="2674816"/>
            <a:ext cx="312906" cy="369332"/>
          </a:xfrm>
          <a:prstGeom prst="rect">
            <a:avLst/>
          </a:prstGeom>
          <a:noFill/>
        </p:spPr>
        <p:txBody>
          <a:bodyPr wrap="none" rtlCol="0">
            <a:spAutoFit/>
          </a:bodyPr>
          <a:lstStyle/>
          <a:p>
            <a:r>
              <a:rPr lang="en-US" dirty="0" smtClean="0">
                <a:solidFill>
                  <a:srgbClr val="CDCDCD"/>
                </a:solidFill>
              </a:rPr>
              <a:t>$</a:t>
            </a:r>
            <a:endParaRPr lang="en-US" dirty="0">
              <a:solidFill>
                <a:srgbClr val="CDCDCD"/>
              </a:solidFill>
            </a:endParaRPr>
          </a:p>
        </p:txBody>
      </p:sp>
      <p:sp>
        <p:nvSpPr>
          <p:cNvPr id="103" name="U-Turn Arrow 102"/>
          <p:cNvSpPr/>
          <p:nvPr/>
        </p:nvSpPr>
        <p:spPr>
          <a:xfrm rot="10800000">
            <a:off x="5473958" y="2335910"/>
            <a:ext cx="1489208" cy="226005"/>
          </a:xfrm>
          <a:prstGeom prst="uturnArrow">
            <a:avLst>
              <a:gd name="adj1" fmla="val 32035"/>
              <a:gd name="adj2" fmla="val 25000"/>
              <a:gd name="adj3" fmla="val 28185"/>
              <a:gd name="adj4" fmla="val 68374"/>
              <a:gd name="adj5" fmla="val 100000"/>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5" name="Picture 104"/>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172954" y="2089736"/>
            <a:ext cx="447694" cy="447694"/>
          </a:xfrm>
          <a:prstGeom prst="rect">
            <a:avLst/>
          </a:prstGeom>
        </p:spPr>
      </p:pic>
      <p:sp>
        <p:nvSpPr>
          <p:cNvPr id="106" name="Rectangle 105"/>
          <p:cNvSpPr/>
          <p:nvPr/>
        </p:nvSpPr>
        <p:spPr>
          <a:xfrm>
            <a:off x="1283635" y="1334872"/>
            <a:ext cx="2515388" cy="738664"/>
          </a:xfrm>
          <a:prstGeom prst="rect">
            <a:avLst/>
          </a:prstGeom>
        </p:spPr>
        <p:txBody>
          <a:bodyPr wrap="square">
            <a:spAutoFit/>
          </a:bodyPr>
          <a:lstStyle/>
          <a:p>
            <a:pPr marL="171450" indent="-171450">
              <a:buFont typeface="Arial" panose="020B0604020202020204" pitchFamily="34" charset="0"/>
              <a:buChar char="•"/>
            </a:pPr>
            <a:r>
              <a:rPr lang="en-US" sz="700" dirty="0"/>
              <a:t>Determine target territory</a:t>
            </a:r>
          </a:p>
          <a:p>
            <a:pPr marL="171450" indent="-171450">
              <a:buFont typeface="Arial" panose="020B0604020202020204" pitchFamily="34" charset="0"/>
              <a:buChar char="•"/>
            </a:pPr>
            <a:r>
              <a:rPr lang="en-US" sz="700" dirty="0"/>
              <a:t>Evaluate competition</a:t>
            </a:r>
          </a:p>
          <a:p>
            <a:pPr marL="171450" indent="-171450">
              <a:buFont typeface="Arial" panose="020B0604020202020204" pitchFamily="34" charset="0"/>
              <a:buChar char="•"/>
            </a:pPr>
            <a:r>
              <a:rPr lang="en-US" sz="700" dirty="0"/>
              <a:t>Research emerging issues</a:t>
            </a:r>
          </a:p>
          <a:p>
            <a:pPr marL="171450" indent="-171450">
              <a:buFont typeface="Arial" panose="020B0604020202020204" pitchFamily="34" charset="0"/>
              <a:buChar char="•"/>
            </a:pPr>
            <a:r>
              <a:rPr lang="en-US" sz="700" dirty="0"/>
              <a:t>Subscribe </a:t>
            </a:r>
            <a:r>
              <a:rPr lang="en-US" sz="700" dirty="0" smtClean="0"/>
              <a:t>to territories of interest</a:t>
            </a:r>
          </a:p>
          <a:p>
            <a:pPr marL="171450" indent="-171450">
              <a:buFont typeface="Arial" panose="020B0604020202020204" pitchFamily="34" charset="0"/>
              <a:buChar char="•"/>
            </a:pPr>
            <a:r>
              <a:rPr lang="en-US" sz="700" dirty="0" smtClean="0"/>
              <a:t>Get </a:t>
            </a:r>
            <a:r>
              <a:rPr lang="en-US" sz="700" dirty="0"/>
              <a:t>ISO standard language</a:t>
            </a:r>
          </a:p>
          <a:p>
            <a:pPr marL="171450" indent="-171450">
              <a:buFont typeface="Arial" panose="020B0604020202020204" pitchFamily="34" charset="0"/>
              <a:buChar char="•"/>
            </a:pPr>
            <a:r>
              <a:rPr lang="en-US" sz="700" dirty="0"/>
              <a:t>Collect rating data</a:t>
            </a:r>
          </a:p>
        </p:txBody>
      </p:sp>
      <p:sp>
        <p:nvSpPr>
          <p:cNvPr id="107" name="Rectangle 106"/>
          <p:cNvSpPr/>
          <p:nvPr/>
        </p:nvSpPr>
        <p:spPr>
          <a:xfrm>
            <a:off x="1646069" y="2106293"/>
            <a:ext cx="4572000" cy="523220"/>
          </a:xfrm>
          <a:prstGeom prst="rect">
            <a:avLst/>
          </a:prstGeom>
        </p:spPr>
        <p:txBody>
          <a:bodyPr>
            <a:spAutoFit/>
          </a:bodyPr>
          <a:lstStyle/>
          <a:p>
            <a:pPr marL="171450" indent="-171450">
              <a:buFont typeface="Arial" panose="020B0604020202020204" pitchFamily="34" charset="0"/>
              <a:buChar char="•"/>
            </a:pPr>
            <a:r>
              <a:rPr lang="en-US" sz="700" dirty="0"/>
              <a:t>Research new customer needs</a:t>
            </a:r>
          </a:p>
          <a:p>
            <a:pPr marL="171450" indent="-171450">
              <a:buFont typeface="Arial" panose="020B0604020202020204" pitchFamily="34" charset="0"/>
              <a:buChar char="•"/>
            </a:pPr>
            <a:r>
              <a:rPr lang="en-US" sz="700" dirty="0" smtClean="0"/>
              <a:t>Estimate </a:t>
            </a:r>
            <a:r>
              <a:rPr lang="en-US" sz="700" dirty="0"/>
              <a:t>loss cost</a:t>
            </a:r>
          </a:p>
          <a:p>
            <a:pPr marL="171450" indent="-171450">
              <a:buFont typeface="Arial" panose="020B0604020202020204" pitchFamily="34" charset="0"/>
              <a:buChar char="•"/>
            </a:pPr>
            <a:r>
              <a:rPr lang="en-US" sz="700" dirty="0"/>
              <a:t>Estimate premium</a:t>
            </a:r>
          </a:p>
          <a:p>
            <a:pPr marL="171450" indent="-171450">
              <a:buFont typeface="Arial" panose="020B0604020202020204" pitchFamily="34" charset="0"/>
              <a:buChar char="•"/>
            </a:pPr>
            <a:r>
              <a:rPr lang="en-US" sz="700" dirty="0"/>
              <a:t>Calculate estimated efficiency ratio</a:t>
            </a:r>
          </a:p>
        </p:txBody>
      </p:sp>
      <p:sp>
        <p:nvSpPr>
          <p:cNvPr id="108" name="Bent-Up Arrow 107"/>
          <p:cNvSpPr/>
          <p:nvPr/>
        </p:nvSpPr>
        <p:spPr>
          <a:xfrm rot="5400000">
            <a:off x="1384089" y="2068973"/>
            <a:ext cx="274508" cy="319666"/>
          </a:xfrm>
          <a:prstGeom prst="bentUpArrow">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3590297" y="1491617"/>
            <a:ext cx="1342598" cy="954107"/>
          </a:xfrm>
          <a:prstGeom prst="rect">
            <a:avLst/>
          </a:prstGeom>
        </p:spPr>
        <p:txBody>
          <a:bodyPr wrap="square">
            <a:spAutoFit/>
          </a:bodyPr>
          <a:lstStyle/>
          <a:p>
            <a:pPr marL="171450" indent="-171450">
              <a:buFont typeface="Arial" panose="020B0604020202020204" pitchFamily="34" charset="0"/>
              <a:buChar char="•"/>
            </a:pPr>
            <a:r>
              <a:rPr lang="en-US" sz="700" dirty="0"/>
              <a:t>File ISO Standard manuals to </a:t>
            </a:r>
            <a:r>
              <a:rPr lang="en-US" sz="700" dirty="0" smtClean="0"/>
              <a:t>start</a:t>
            </a:r>
            <a:endParaRPr lang="en-US" sz="700" dirty="0"/>
          </a:p>
          <a:p>
            <a:pPr marL="171450" indent="-171450">
              <a:buFont typeface="Arial" panose="020B0604020202020204" pitchFamily="34" charset="0"/>
              <a:buChar char="•"/>
            </a:pPr>
            <a:r>
              <a:rPr lang="en-US" sz="700" dirty="0" smtClean="0"/>
              <a:t>Set </a:t>
            </a:r>
            <a:r>
              <a:rPr lang="en-US" sz="700" dirty="0"/>
              <a:t>up exceptions for underwriting</a:t>
            </a:r>
          </a:p>
          <a:p>
            <a:pPr marL="171450" indent="-171450">
              <a:buFont typeface="Arial" panose="020B0604020202020204" pitchFamily="34" charset="0"/>
              <a:buChar char="•"/>
            </a:pPr>
            <a:r>
              <a:rPr lang="en-US" sz="700" dirty="0" smtClean="0"/>
              <a:t>Write rules </a:t>
            </a:r>
            <a:r>
              <a:rPr lang="en-US" sz="700" dirty="0"/>
              <a:t>manual</a:t>
            </a:r>
          </a:p>
          <a:p>
            <a:pPr marL="171450" indent="-171450">
              <a:buFont typeface="Arial" panose="020B0604020202020204" pitchFamily="34" charset="0"/>
              <a:buChar char="•"/>
            </a:pPr>
            <a:r>
              <a:rPr lang="en-US" sz="700" dirty="0"/>
              <a:t>Draft loss cost rates</a:t>
            </a:r>
          </a:p>
          <a:p>
            <a:pPr marL="171450" indent="-171450">
              <a:buFont typeface="Arial" panose="020B0604020202020204" pitchFamily="34" charset="0"/>
              <a:buChar char="•"/>
            </a:pPr>
            <a:r>
              <a:rPr lang="en-US" sz="700" dirty="0"/>
              <a:t>File manuals with </a:t>
            </a:r>
            <a:r>
              <a:rPr lang="en-US" sz="700" dirty="0" smtClean="0"/>
              <a:t>states</a:t>
            </a:r>
            <a:endParaRPr lang="en-US" sz="700" dirty="0"/>
          </a:p>
          <a:p>
            <a:pPr marL="171450" indent="-171450">
              <a:buFont typeface="Arial" panose="020B0604020202020204" pitchFamily="34" charset="0"/>
              <a:buChar char="•"/>
            </a:pPr>
            <a:r>
              <a:rPr lang="en-US" sz="700" dirty="0"/>
              <a:t>Establish Premiums</a:t>
            </a:r>
          </a:p>
        </p:txBody>
      </p:sp>
      <p:sp>
        <p:nvSpPr>
          <p:cNvPr id="110" name="Rectangle 109"/>
          <p:cNvSpPr/>
          <p:nvPr/>
        </p:nvSpPr>
        <p:spPr>
          <a:xfrm>
            <a:off x="4921165" y="1802845"/>
            <a:ext cx="1129855" cy="415498"/>
          </a:xfrm>
          <a:prstGeom prst="rect">
            <a:avLst/>
          </a:prstGeom>
        </p:spPr>
        <p:txBody>
          <a:bodyPr wrap="square">
            <a:spAutoFit/>
          </a:bodyPr>
          <a:lstStyle/>
          <a:p>
            <a:pPr marL="171450" indent="-171450">
              <a:buFont typeface="Arial" panose="020B0604020202020204" pitchFamily="34" charset="0"/>
              <a:buChar char="•"/>
            </a:pPr>
            <a:r>
              <a:rPr lang="en-US" sz="700" dirty="0" smtClean="0"/>
              <a:t>New customer underwriting</a:t>
            </a:r>
          </a:p>
          <a:p>
            <a:pPr marL="171450" indent="-171450">
              <a:buFont typeface="Arial" panose="020B0604020202020204" pitchFamily="34" charset="0"/>
              <a:buChar char="•"/>
            </a:pPr>
            <a:r>
              <a:rPr lang="en-US" sz="700" dirty="0" smtClean="0"/>
              <a:t>Customer support</a:t>
            </a:r>
            <a:endParaRPr lang="en-US" sz="700" dirty="0"/>
          </a:p>
        </p:txBody>
      </p:sp>
      <p:sp>
        <p:nvSpPr>
          <p:cNvPr id="112" name="Rectangle 111"/>
          <p:cNvSpPr/>
          <p:nvPr/>
        </p:nvSpPr>
        <p:spPr>
          <a:xfrm>
            <a:off x="6348435" y="1620838"/>
            <a:ext cx="1402354" cy="738664"/>
          </a:xfrm>
          <a:prstGeom prst="rect">
            <a:avLst/>
          </a:prstGeom>
        </p:spPr>
        <p:txBody>
          <a:bodyPr wrap="square">
            <a:spAutoFit/>
          </a:bodyPr>
          <a:lstStyle/>
          <a:p>
            <a:pPr marL="171450" indent="-171450">
              <a:buFont typeface="Arial" panose="020B0604020202020204" pitchFamily="34" charset="0"/>
              <a:buChar char="•"/>
            </a:pPr>
            <a:r>
              <a:rPr lang="en-US" sz="700" dirty="0"/>
              <a:t>Arrange to receive circulars for new </a:t>
            </a:r>
            <a:r>
              <a:rPr lang="en-US" sz="700" dirty="0" smtClean="0"/>
              <a:t>territory/</a:t>
            </a:r>
            <a:r>
              <a:rPr lang="en-US" sz="700" dirty="0" err="1" smtClean="0"/>
              <a:t>LoB</a:t>
            </a:r>
            <a:endParaRPr lang="en-US" sz="700" dirty="0"/>
          </a:p>
          <a:p>
            <a:pPr marL="171450" indent="-171450">
              <a:buFont typeface="Arial" panose="020B0604020202020204" pitchFamily="34" charset="0"/>
              <a:buChar char="•"/>
            </a:pPr>
            <a:r>
              <a:rPr lang="en-US" sz="700" dirty="0"/>
              <a:t>Rate level </a:t>
            </a:r>
            <a:r>
              <a:rPr lang="en-US" sz="700" dirty="0" smtClean="0"/>
              <a:t>review</a:t>
            </a:r>
            <a:endParaRPr lang="en-US" sz="700" dirty="0"/>
          </a:p>
          <a:p>
            <a:pPr marL="171450" indent="-171450">
              <a:buFont typeface="Arial" panose="020B0604020202020204" pitchFamily="34" charset="0"/>
              <a:buChar char="•"/>
            </a:pPr>
            <a:r>
              <a:rPr lang="en-US" sz="700" dirty="0"/>
              <a:t>Analyze new ISO Forms and update language</a:t>
            </a:r>
          </a:p>
        </p:txBody>
      </p:sp>
      <p:sp>
        <p:nvSpPr>
          <p:cNvPr id="113" name="TextBox 112"/>
          <p:cNvSpPr txBox="1"/>
          <p:nvPr/>
        </p:nvSpPr>
        <p:spPr>
          <a:xfrm>
            <a:off x="4981019" y="3118933"/>
            <a:ext cx="1237050" cy="200055"/>
          </a:xfrm>
          <a:prstGeom prst="rect">
            <a:avLst/>
          </a:prstGeom>
          <a:noFill/>
        </p:spPr>
        <p:txBody>
          <a:bodyPr wrap="square" rtlCol="0">
            <a:spAutoFit/>
          </a:bodyPr>
          <a:lstStyle/>
          <a:p>
            <a:pPr algn="ctr"/>
            <a:r>
              <a:rPr lang="en-US" sz="700" dirty="0" smtClean="0"/>
              <a:t>Sales Effort</a:t>
            </a:r>
            <a:endParaRPr lang="en-US" sz="700" dirty="0"/>
          </a:p>
        </p:txBody>
      </p:sp>
      <p:sp>
        <p:nvSpPr>
          <p:cNvPr id="114" name="Rectangle 113"/>
          <p:cNvSpPr/>
          <p:nvPr/>
        </p:nvSpPr>
        <p:spPr>
          <a:xfrm>
            <a:off x="5168314" y="3462577"/>
            <a:ext cx="914033" cy="200055"/>
          </a:xfrm>
          <a:prstGeom prst="rect">
            <a:avLst/>
          </a:prstGeom>
        </p:spPr>
        <p:txBody>
          <a:bodyPr wrap="none">
            <a:spAutoFit/>
          </a:bodyPr>
          <a:lstStyle/>
          <a:p>
            <a:r>
              <a:rPr lang="en-US" sz="700" dirty="0"/>
              <a:t>Customer Support</a:t>
            </a:r>
          </a:p>
        </p:txBody>
      </p:sp>
      <p:sp>
        <p:nvSpPr>
          <p:cNvPr id="115" name="Rectangle 114"/>
          <p:cNvSpPr/>
          <p:nvPr/>
        </p:nvSpPr>
        <p:spPr>
          <a:xfrm>
            <a:off x="6369521" y="3431776"/>
            <a:ext cx="1165626" cy="2522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700" dirty="0">
                <a:solidFill>
                  <a:schemeClr val="tx1"/>
                </a:solidFill>
              </a:rPr>
              <a:t>Integrate new form inputs</a:t>
            </a:r>
          </a:p>
        </p:txBody>
      </p:sp>
      <p:sp>
        <p:nvSpPr>
          <p:cNvPr id="117" name="Rectangle 116"/>
          <p:cNvSpPr/>
          <p:nvPr/>
        </p:nvSpPr>
        <p:spPr>
          <a:xfrm>
            <a:off x="7600951" y="1387003"/>
            <a:ext cx="1246488" cy="2139047"/>
          </a:xfrm>
          <a:prstGeom prst="rect">
            <a:avLst/>
          </a:prstGeom>
          <a:solidFill>
            <a:schemeClr val="bg1"/>
          </a:solidFill>
        </p:spPr>
        <p:txBody>
          <a:bodyPr wrap="square">
            <a:spAutoFit/>
          </a:bodyPr>
          <a:lstStyle/>
          <a:p>
            <a:pPr algn="ctr"/>
            <a:r>
              <a:rPr lang="en-US" sz="700" dirty="0" smtClean="0"/>
              <a:t>Analytics</a:t>
            </a:r>
          </a:p>
          <a:p>
            <a:pPr algn="ctr"/>
            <a:endParaRPr lang="en-US" sz="700" dirty="0" smtClean="0"/>
          </a:p>
          <a:p>
            <a:pPr algn="ctr"/>
            <a:endParaRPr lang="en-US" sz="700" dirty="0"/>
          </a:p>
          <a:p>
            <a:pPr algn="ctr"/>
            <a:endParaRPr lang="en-US" sz="700" dirty="0"/>
          </a:p>
          <a:p>
            <a:pPr algn="ctr"/>
            <a:endParaRPr lang="en-US" sz="700" dirty="0"/>
          </a:p>
          <a:p>
            <a:pPr algn="ctr"/>
            <a:r>
              <a:rPr lang="en-US" sz="700" dirty="0"/>
              <a:t>Reinsurance</a:t>
            </a:r>
          </a:p>
          <a:p>
            <a:pPr algn="ctr"/>
            <a:endParaRPr lang="en-US" sz="700" dirty="0" smtClean="0"/>
          </a:p>
          <a:p>
            <a:pPr algn="ctr"/>
            <a:endParaRPr lang="en-US" sz="700" dirty="0"/>
          </a:p>
          <a:p>
            <a:pPr algn="ctr"/>
            <a:endParaRPr lang="en-US" sz="700" dirty="0" smtClean="0"/>
          </a:p>
          <a:p>
            <a:pPr algn="ctr"/>
            <a:endParaRPr lang="en-US" sz="700" dirty="0"/>
          </a:p>
          <a:p>
            <a:pPr algn="ctr"/>
            <a:r>
              <a:rPr lang="en-US" sz="700" dirty="0"/>
              <a:t>Customer attrition churn</a:t>
            </a:r>
          </a:p>
          <a:p>
            <a:pPr algn="ctr"/>
            <a:endParaRPr lang="en-US" sz="700" dirty="0" smtClean="0"/>
          </a:p>
          <a:p>
            <a:pPr algn="ctr"/>
            <a:endParaRPr lang="en-US" sz="700" dirty="0"/>
          </a:p>
          <a:p>
            <a:pPr algn="ctr"/>
            <a:endParaRPr lang="en-US" sz="700" dirty="0" smtClean="0"/>
          </a:p>
          <a:p>
            <a:pPr algn="ctr"/>
            <a:endParaRPr lang="en-US" sz="700" dirty="0"/>
          </a:p>
          <a:p>
            <a:pPr algn="ctr"/>
            <a:r>
              <a:rPr lang="en-US" sz="700" dirty="0"/>
              <a:t>CUO &amp; Risk Manager maintain and improve premiums and loss rates to optimize efficiency </a:t>
            </a:r>
            <a:r>
              <a:rPr lang="en-US" sz="700" dirty="0" smtClean="0"/>
              <a:t>ratio </a:t>
            </a:r>
            <a:endParaRPr lang="en-US" sz="700" dirty="0"/>
          </a:p>
        </p:txBody>
      </p:sp>
      <p:sp>
        <p:nvSpPr>
          <p:cNvPr id="85" name="Rectangle 84"/>
          <p:cNvSpPr/>
          <p:nvPr/>
        </p:nvSpPr>
        <p:spPr>
          <a:xfrm>
            <a:off x="2343439" y="3106062"/>
            <a:ext cx="1300734" cy="599899"/>
          </a:xfrm>
          <a:prstGeom prst="rect">
            <a:avLst/>
          </a:prstGeom>
          <a:blipFill dpi="0" rotWithShape="1">
            <a:blip r:embed="rId3">
              <a:alphaModFix amt="10000"/>
            </a:blip>
            <a:srcRect/>
            <a:tile tx="0" ty="0" sx="5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3647503" y="2612710"/>
            <a:ext cx="1320258" cy="786112"/>
          </a:xfrm>
          <a:prstGeom prst="rect">
            <a:avLst/>
          </a:prstGeom>
          <a:blipFill dpi="0" rotWithShape="1">
            <a:blip r:embed="rId3">
              <a:alphaModFix amt="10000"/>
            </a:blip>
            <a:srcRect/>
            <a:tile tx="0" ty="0" sx="5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4977776" y="2612710"/>
            <a:ext cx="1259246" cy="477443"/>
          </a:xfrm>
          <a:prstGeom prst="rect">
            <a:avLst/>
          </a:prstGeom>
          <a:blipFill dpi="0" rotWithShape="1">
            <a:blip r:embed="rId3">
              <a:alphaModFix amt="10000"/>
            </a:blip>
            <a:srcRect/>
            <a:tile tx="0" ty="0" sx="5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6240659" y="2619768"/>
            <a:ext cx="1348014" cy="771691"/>
          </a:xfrm>
          <a:prstGeom prst="rect">
            <a:avLst/>
          </a:prstGeom>
          <a:blipFill dpi="0" rotWithShape="1">
            <a:blip r:embed="rId3">
              <a:alphaModFix amt="10000"/>
            </a:blip>
            <a:srcRect/>
            <a:tile tx="0" ty="0" sx="50000" sy="5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U-Turn Arrow 99"/>
          <p:cNvSpPr/>
          <p:nvPr/>
        </p:nvSpPr>
        <p:spPr>
          <a:xfrm>
            <a:off x="5473958" y="1403122"/>
            <a:ext cx="1489208" cy="226005"/>
          </a:xfrm>
          <a:prstGeom prst="uturnArrow">
            <a:avLst>
              <a:gd name="adj1" fmla="val 32035"/>
              <a:gd name="adj2" fmla="val 25000"/>
              <a:gd name="adj3" fmla="val 28185"/>
              <a:gd name="adj4" fmla="val 68374"/>
              <a:gd name="adj5" fmla="val 100000"/>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TextBox 101"/>
          <p:cNvSpPr txBox="1"/>
          <p:nvPr/>
        </p:nvSpPr>
        <p:spPr>
          <a:xfrm>
            <a:off x="275231" y="3814955"/>
            <a:ext cx="1795710" cy="230832"/>
          </a:xfrm>
          <a:prstGeom prst="rect">
            <a:avLst/>
          </a:prstGeom>
          <a:noFill/>
        </p:spPr>
        <p:txBody>
          <a:bodyPr wrap="square" rtlCol="0">
            <a:spAutoFit/>
          </a:bodyPr>
          <a:lstStyle/>
          <a:p>
            <a:r>
              <a:rPr lang="en-US" sz="900" b="1" dirty="0" smtClean="0">
                <a:solidFill>
                  <a:srgbClr val="E45819"/>
                </a:solidFill>
                <a:latin typeface="Century Gothic" charset="0"/>
                <a:ea typeface="Century Gothic" charset="0"/>
                <a:cs typeface="Century Gothic" charset="0"/>
              </a:rPr>
              <a:t>Touchpoint Opportunities</a:t>
            </a:r>
            <a:endParaRPr lang="en-US" sz="900" b="1" dirty="0">
              <a:solidFill>
                <a:srgbClr val="E45819"/>
              </a:solidFill>
              <a:latin typeface="Century Gothic" charset="0"/>
              <a:ea typeface="Century Gothic" charset="0"/>
              <a:cs typeface="Century Gothic" charset="0"/>
            </a:endParaRPr>
          </a:p>
        </p:txBody>
      </p:sp>
      <p:sp>
        <p:nvSpPr>
          <p:cNvPr id="104" name="Rectangle 103"/>
          <p:cNvSpPr/>
          <p:nvPr/>
        </p:nvSpPr>
        <p:spPr>
          <a:xfrm>
            <a:off x="858322" y="4011224"/>
            <a:ext cx="762957" cy="78301"/>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r>
              <a:rPr lang="en-US" sz="500" b="1" dirty="0" smtClean="0">
                <a:solidFill>
                  <a:schemeClr val="accent6">
                    <a:lumMod val="75000"/>
                  </a:schemeClr>
                </a:solidFill>
                <a:latin typeface="Century Gothic" charset="0"/>
                <a:ea typeface="Century Gothic" charset="0"/>
                <a:cs typeface="Century Gothic" charset="0"/>
              </a:rPr>
              <a:t>Discovery &amp; Research</a:t>
            </a:r>
            <a:endParaRPr lang="en-US" sz="500" b="1" dirty="0">
              <a:solidFill>
                <a:schemeClr val="accent6">
                  <a:lumMod val="75000"/>
                </a:schemeClr>
              </a:solidFill>
              <a:latin typeface="Century Gothic" charset="0"/>
              <a:ea typeface="Century Gothic" charset="0"/>
              <a:cs typeface="Century Gothic" charset="0"/>
            </a:endParaRPr>
          </a:p>
        </p:txBody>
      </p:sp>
      <p:sp>
        <p:nvSpPr>
          <p:cNvPr id="111" name="Rectangle 110"/>
          <p:cNvSpPr/>
          <p:nvPr/>
        </p:nvSpPr>
        <p:spPr>
          <a:xfrm>
            <a:off x="1636181" y="4026027"/>
            <a:ext cx="1829362" cy="48692"/>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r>
              <a:rPr lang="en-US" sz="500" b="1" dirty="0" smtClean="0">
                <a:solidFill>
                  <a:schemeClr val="accent6">
                    <a:lumMod val="75000"/>
                  </a:schemeClr>
                </a:solidFill>
                <a:latin typeface="Century Gothic" charset="0"/>
                <a:ea typeface="Century Gothic" charset="0"/>
                <a:cs typeface="Century Gothic" charset="0"/>
              </a:rPr>
              <a:t> </a:t>
            </a:r>
            <a:endParaRPr lang="en-US" sz="500" b="1" dirty="0">
              <a:solidFill>
                <a:schemeClr val="accent6">
                  <a:lumMod val="75000"/>
                </a:schemeClr>
              </a:solidFill>
              <a:latin typeface="Century Gothic" charset="0"/>
              <a:ea typeface="Century Gothic" charset="0"/>
              <a:cs typeface="Century Gothic" charset="0"/>
            </a:endParaRPr>
          </a:p>
        </p:txBody>
      </p:sp>
      <p:sp>
        <p:nvSpPr>
          <p:cNvPr id="116" name="Rectangle 115"/>
          <p:cNvSpPr/>
          <p:nvPr/>
        </p:nvSpPr>
        <p:spPr>
          <a:xfrm>
            <a:off x="3535626" y="4027515"/>
            <a:ext cx="770716" cy="45719"/>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r>
              <a:rPr lang="en-US" sz="500" b="1" dirty="0" smtClean="0">
                <a:solidFill>
                  <a:schemeClr val="accent6">
                    <a:lumMod val="75000"/>
                  </a:schemeClr>
                </a:solidFill>
                <a:latin typeface="Century Gothic" charset="0"/>
                <a:ea typeface="Century Gothic" charset="0"/>
                <a:cs typeface="Century Gothic" charset="0"/>
              </a:rPr>
              <a:t>Setup</a:t>
            </a:r>
            <a:endParaRPr lang="en-US" sz="500" b="1" dirty="0">
              <a:solidFill>
                <a:schemeClr val="accent6">
                  <a:lumMod val="75000"/>
                </a:schemeClr>
              </a:solidFill>
              <a:latin typeface="Century Gothic" charset="0"/>
              <a:ea typeface="Century Gothic" charset="0"/>
              <a:cs typeface="Century Gothic" charset="0"/>
            </a:endParaRPr>
          </a:p>
        </p:txBody>
      </p:sp>
      <p:sp>
        <p:nvSpPr>
          <p:cNvPr id="118" name="Rectangle 117"/>
          <p:cNvSpPr/>
          <p:nvPr/>
        </p:nvSpPr>
        <p:spPr>
          <a:xfrm>
            <a:off x="3799025" y="4032486"/>
            <a:ext cx="1005173" cy="45719"/>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endParaRPr lang="en-US" sz="500" b="1" dirty="0">
              <a:solidFill>
                <a:schemeClr val="accent6">
                  <a:lumMod val="75000"/>
                </a:schemeClr>
              </a:solidFill>
              <a:latin typeface="Century Gothic" charset="0"/>
              <a:ea typeface="Century Gothic" charset="0"/>
              <a:cs typeface="Century Gothic" charset="0"/>
            </a:endParaRPr>
          </a:p>
        </p:txBody>
      </p:sp>
      <p:sp>
        <p:nvSpPr>
          <p:cNvPr id="120" name="Rectangle 119"/>
          <p:cNvSpPr/>
          <p:nvPr/>
        </p:nvSpPr>
        <p:spPr>
          <a:xfrm>
            <a:off x="4874279" y="4019805"/>
            <a:ext cx="1030661" cy="61139"/>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r>
              <a:rPr lang="en-US" sz="500" b="1" dirty="0" smtClean="0">
                <a:solidFill>
                  <a:schemeClr val="accent6">
                    <a:lumMod val="75000"/>
                  </a:schemeClr>
                </a:solidFill>
                <a:latin typeface="Century Gothic" charset="0"/>
                <a:ea typeface="Century Gothic" charset="0"/>
                <a:cs typeface="Century Gothic" charset="0"/>
              </a:rPr>
              <a:t>Ops &amp; Maintenance</a:t>
            </a:r>
            <a:endParaRPr lang="en-US" sz="500" b="1" dirty="0">
              <a:solidFill>
                <a:schemeClr val="accent6">
                  <a:lumMod val="75000"/>
                </a:schemeClr>
              </a:solidFill>
              <a:latin typeface="Century Gothic" charset="0"/>
              <a:ea typeface="Century Gothic" charset="0"/>
              <a:cs typeface="Century Gothic" charset="0"/>
            </a:endParaRPr>
          </a:p>
        </p:txBody>
      </p:sp>
      <p:sp>
        <p:nvSpPr>
          <p:cNvPr id="121" name="Rectangle 120"/>
          <p:cNvSpPr/>
          <p:nvPr/>
        </p:nvSpPr>
        <p:spPr>
          <a:xfrm>
            <a:off x="5585158" y="4034382"/>
            <a:ext cx="1896344" cy="46562"/>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endParaRPr lang="en-US" sz="500" b="1" dirty="0">
              <a:solidFill>
                <a:schemeClr val="accent6">
                  <a:lumMod val="75000"/>
                </a:schemeClr>
              </a:solidFill>
              <a:latin typeface="Century Gothic" charset="0"/>
              <a:ea typeface="Century Gothic" charset="0"/>
              <a:cs typeface="Century Gothic" charset="0"/>
            </a:endParaRPr>
          </a:p>
        </p:txBody>
      </p:sp>
      <p:sp>
        <p:nvSpPr>
          <p:cNvPr id="122" name="Rectangle 121"/>
          <p:cNvSpPr/>
          <p:nvPr/>
        </p:nvSpPr>
        <p:spPr>
          <a:xfrm>
            <a:off x="858320"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smtClean="0">
                <a:latin typeface="Century Gothic" charset="0"/>
                <a:ea typeface="Century Gothic" charset="0"/>
                <a:cs typeface="Century Gothic" charset="0"/>
              </a:rPr>
              <a:t>Circulars</a:t>
            </a:r>
          </a:p>
          <a:p>
            <a:pPr marL="47625" indent="-44450">
              <a:buFont typeface="Arial" charset="0"/>
              <a:buChar char="•"/>
            </a:pPr>
            <a:r>
              <a:rPr lang="en-US" sz="500" dirty="0" smtClean="0">
                <a:latin typeface="Century Gothic" charset="0"/>
                <a:ea typeface="Century Gothic" charset="0"/>
                <a:cs typeface="Century Gothic" charset="0"/>
              </a:rPr>
              <a:t>Fast Track</a:t>
            </a:r>
          </a:p>
          <a:p>
            <a:pPr marL="47625" indent="-44450">
              <a:buFont typeface="Arial" charset="0"/>
              <a:buChar char="•"/>
            </a:pPr>
            <a:r>
              <a:rPr lang="en-US" sz="500" dirty="0" smtClean="0">
                <a:latin typeface="Century Gothic" charset="0"/>
                <a:ea typeface="Century Gothic" charset="0"/>
                <a:cs typeface="Century Gothic" charset="0"/>
              </a:rPr>
              <a:t>Loss Costs</a:t>
            </a:r>
          </a:p>
          <a:p>
            <a:pPr marL="47625" indent="-44450">
              <a:buFont typeface="Arial" charset="0"/>
              <a:buChar char="•"/>
            </a:pPr>
            <a:endParaRPr lang="en-US" sz="500" dirty="0">
              <a:latin typeface="Century Gothic" charset="0"/>
              <a:ea typeface="Century Gothic" charset="0"/>
              <a:cs typeface="Century Gothic" charset="0"/>
            </a:endParaRPr>
          </a:p>
        </p:txBody>
      </p:sp>
      <p:sp>
        <p:nvSpPr>
          <p:cNvPr id="123" name="Rectangle 122"/>
          <p:cNvSpPr/>
          <p:nvPr/>
        </p:nvSpPr>
        <p:spPr>
          <a:xfrm>
            <a:off x="2196973"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smtClean="0">
                <a:latin typeface="Century Gothic" charset="0"/>
                <a:ea typeface="Century Gothic" charset="0"/>
                <a:cs typeface="Century Gothic" charset="0"/>
              </a:rPr>
              <a:t>Risk Analyzer</a:t>
            </a:r>
          </a:p>
          <a:p>
            <a:pPr marL="47625" indent="-44450">
              <a:buFont typeface="Arial" charset="0"/>
              <a:buChar char="•"/>
            </a:pPr>
            <a:r>
              <a:rPr lang="en-US" sz="500" dirty="0" smtClean="0">
                <a:latin typeface="Century Gothic" charset="0"/>
                <a:ea typeface="Century Gothic" charset="0"/>
                <a:cs typeface="Century Gothic" charset="0"/>
              </a:rPr>
              <a:t>Loss Costs</a:t>
            </a:r>
            <a:endParaRPr lang="en-US" sz="500" dirty="0">
              <a:latin typeface="Century Gothic" charset="0"/>
              <a:ea typeface="Century Gothic" charset="0"/>
              <a:cs typeface="Century Gothic" charset="0"/>
            </a:endParaRPr>
          </a:p>
        </p:txBody>
      </p:sp>
      <p:sp>
        <p:nvSpPr>
          <p:cNvPr id="124" name="Rectangle 123"/>
          <p:cNvSpPr/>
          <p:nvPr/>
        </p:nvSpPr>
        <p:spPr>
          <a:xfrm>
            <a:off x="3535626"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smtClean="0">
                <a:latin typeface="Century Gothic" charset="0"/>
                <a:ea typeface="Century Gothic" charset="0"/>
                <a:cs typeface="Century Gothic" charset="0"/>
              </a:rPr>
              <a:t>Verisk Forms Library</a:t>
            </a:r>
          </a:p>
          <a:p>
            <a:pPr marL="47625" indent="-44450">
              <a:buFont typeface="Arial" charset="0"/>
              <a:buChar char="•"/>
            </a:pPr>
            <a:r>
              <a:rPr lang="en-US" sz="500" dirty="0" smtClean="0">
                <a:latin typeface="Century Gothic" charset="0"/>
                <a:ea typeface="Century Gothic" charset="0"/>
                <a:cs typeface="Century Gothic" charset="0"/>
              </a:rPr>
              <a:t>Loss Costs</a:t>
            </a:r>
            <a:endParaRPr lang="en-US" sz="500" dirty="0">
              <a:latin typeface="Century Gothic" charset="0"/>
              <a:ea typeface="Century Gothic" charset="0"/>
              <a:cs typeface="Century Gothic" charset="0"/>
            </a:endParaRPr>
          </a:p>
        </p:txBody>
      </p:sp>
      <p:sp>
        <p:nvSpPr>
          <p:cNvPr id="125" name="Rectangle 124"/>
          <p:cNvSpPr/>
          <p:nvPr/>
        </p:nvSpPr>
        <p:spPr>
          <a:xfrm>
            <a:off x="4874279"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err="1" smtClean="0">
                <a:latin typeface="Century Gothic" charset="0"/>
                <a:ea typeface="Century Gothic" charset="0"/>
                <a:cs typeface="Century Gothic" charset="0"/>
              </a:rPr>
              <a:t>ClaimSearch</a:t>
            </a:r>
            <a:endParaRPr lang="en-US" sz="500" dirty="0" smtClean="0">
              <a:latin typeface="Century Gothic" charset="0"/>
              <a:ea typeface="Century Gothic" charset="0"/>
              <a:cs typeface="Century Gothic" charset="0"/>
            </a:endParaRPr>
          </a:p>
          <a:p>
            <a:pPr marL="47625" indent="-44450">
              <a:buFont typeface="Arial" charset="0"/>
              <a:buChar char="•"/>
            </a:pPr>
            <a:r>
              <a:rPr lang="en-US" sz="500" dirty="0" smtClean="0">
                <a:latin typeface="Century Gothic" charset="0"/>
                <a:ea typeface="Century Gothic" charset="0"/>
                <a:cs typeface="Century Gothic" charset="0"/>
              </a:rPr>
              <a:t>ISO Documentation</a:t>
            </a:r>
          </a:p>
          <a:p>
            <a:pPr marL="47625" indent="-44450">
              <a:buFont typeface="Arial" charset="0"/>
              <a:buChar char="•"/>
            </a:pPr>
            <a:r>
              <a:rPr lang="en-US" sz="500" dirty="0" smtClean="0">
                <a:latin typeface="Century Gothic" charset="0"/>
                <a:ea typeface="Century Gothic" charset="0"/>
                <a:cs typeface="Century Gothic" charset="0"/>
              </a:rPr>
              <a:t>Verisk Customer Support</a:t>
            </a:r>
          </a:p>
          <a:p>
            <a:pPr marL="47625" indent="-44450">
              <a:buFont typeface="Arial" charset="0"/>
              <a:buChar char="•"/>
            </a:pPr>
            <a:r>
              <a:rPr lang="en-US" sz="500" dirty="0" smtClean="0">
                <a:latin typeface="Century Gothic" charset="0"/>
                <a:ea typeface="Century Gothic" charset="0"/>
                <a:cs typeface="Century Gothic" charset="0"/>
              </a:rPr>
              <a:t>Verisk Billing</a:t>
            </a:r>
            <a:endParaRPr lang="en-US" sz="500" dirty="0">
              <a:latin typeface="Century Gothic" charset="0"/>
              <a:ea typeface="Century Gothic" charset="0"/>
              <a:cs typeface="Century Gothic" charset="0"/>
            </a:endParaRPr>
          </a:p>
        </p:txBody>
      </p:sp>
      <p:sp>
        <p:nvSpPr>
          <p:cNvPr id="126" name="Rectangle 125"/>
          <p:cNvSpPr/>
          <p:nvPr/>
        </p:nvSpPr>
        <p:spPr>
          <a:xfrm>
            <a:off x="6212932"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smtClean="0">
                <a:latin typeface="Century Gothic" charset="0"/>
                <a:ea typeface="Century Gothic" charset="0"/>
                <a:cs typeface="Century Gothic" charset="0"/>
              </a:rPr>
              <a:t>Circulars</a:t>
            </a:r>
          </a:p>
          <a:p>
            <a:pPr marL="47625" indent="-44450">
              <a:buFont typeface="Arial" charset="0"/>
              <a:buChar char="•"/>
            </a:pPr>
            <a:r>
              <a:rPr lang="en-US" sz="500" dirty="0" smtClean="0">
                <a:latin typeface="Century Gothic" charset="0"/>
                <a:ea typeface="Century Gothic" charset="0"/>
                <a:cs typeface="Century Gothic" charset="0"/>
              </a:rPr>
              <a:t>Loss Costs</a:t>
            </a:r>
          </a:p>
          <a:p>
            <a:pPr marL="47625" indent="-44450">
              <a:buFont typeface="Arial" charset="0"/>
              <a:buChar char="•"/>
            </a:pPr>
            <a:r>
              <a:rPr lang="en-US" sz="500" dirty="0" smtClean="0">
                <a:latin typeface="Century Gothic" charset="0"/>
                <a:ea typeface="Century Gothic" charset="0"/>
                <a:cs typeface="Century Gothic" charset="0"/>
              </a:rPr>
              <a:t>Panels</a:t>
            </a:r>
          </a:p>
          <a:p>
            <a:pPr marL="47625" indent="-44450">
              <a:buFont typeface="Arial" charset="0"/>
              <a:buChar char="•"/>
            </a:pPr>
            <a:r>
              <a:rPr lang="en-US" sz="500" dirty="0" smtClean="0">
                <a:latin typeface="Century Gothic" charset="0"/>
                <a:ea typeface="Century Gothic" charset="0"/>
                <a:cs typeface="Century Gothic" charset="0"/>
              </a:rPr>
              <a:t>Stat Reporting</a:t>
            </a:r>
            <a:endParaRPr lang="en-US" sz="500" dirty="0">
              <a:latin typeface="Century Gothic" charset="0"/>
              <a:ea typeface="Century Gothic" charset="0"/>
              <a:cs typeface="Century Gothic" charset="0"/>
            </a:endParaRPr>
          </a:p>
        </p:txBody>
      </p:sp>
      <p:sp>
        <p:nvSpPr>
          <p:cNvPr id="127" name="Rectangle 126"/>
          <p:cNvSpPr/>
          <p:nvPr/>
        </p:nvSpPr>
        <p:spPr>
          <a:xfrm>
            <a:off x="7554514" y="4139396"/>
            <a:ext cx="1268570" cy="432972"/>
          </a:xfrm>
          <a:prstGeom prst="rect">
            <a:avLst/>
          </a:prstGeom>
          <a:solidFill>
            <a:schemeClr val="bg1">
              <a:lumMod val="85000"/>
            </a:schemeClr>
          </a:solidFill>
          <a:ln w="6350">
            <a:noFill/>
          </a:ln>
        </p:spPr>
        <p:style>
          <a:lnRef idx="2">
            <a:schemeClr val="dk1"/>
          </a:lnRef>
          <a:fillRef idx="1">
            <a:schemeClr val="lt1"/>
          </a:fillRef>
          <a:effectRef idx="0">
            <a:schemeClr val="dk1"/>
          </a:effectRef>
          <a:fontRef idx="minor">
            <a:schemeClr val="dk1"/>
          </a:fontRef>
        </p:style>
        <p:txBody>
          <a:bodyPr rtlCol="0" anchor="t"/>
          <a:lstStyle/>
          <a:p>
            <a:pPr marL="47625" indent="-44450">
              <a:buFont typeface="Arial" charset="0"/>
              <a:buChar char="•"/>
            </a:pPr>
            <a:r>
              <a:rPr lang="en-US" sz="500" dirty="0" smtClean="0">
                <a:latin typeface="Century Gothic" charset="0"/>
                <a:ea typeface="Century Gothic" charset="0"/>
                <a:cs typeface="Century Gothic" charset="0"/>
              </a:rPr>
              <a:t>Analytics</a:t>
            </a:r>
          </a:p>
          <a:p>
            <a:pPr marL="47625" indent="-44450">
              <a:buFont typeface="Arial" charset="0"/>
              <a:buChar char="•"/>
            </a:pPr>
            <a:r>
              <a:rPr lang="en-US" sz="500" dirty="0" smtClean="0">
                <a:latin typeface="Century Gothic" charset="0"/>
                <a:ea typeface="Century Gothic" charset="0"/>
                <a:cs typeface="Century Gothic" charset="0"/>
              </a:rPr>
              <a:t>Risk Analyzer</a:t>
            </a:r>
            <a:endParaRPr lang="en-US" sz="500" dirty="0">
              <a:latin typeface="Century Gothic" charset="0"/>
              <a:ea typeface="Century Gothic" charset="0"/>
              <a:cs typeface="Century Gothic" charset="0"/>
            </a:endParaRPr>
          </a:p>
        </p:txBody>
      </p:sp>
      <p:sp>
        <p:nvSpPr>
          <p:cNvPr id="128" name="Rectangle 127"/>
          <p:cNvSpPr/>
          <p:nvPr/>
        </p:nvSpPr>
        <p:spPr>
          <a:xfrm>
            <a:off x="7551583" y="4026029"/>
            <a:ext cx="412270" cy="47206"/>
          </a:xfrm>
          <a:prstGeom prst="rect">
            <a:avLst/>
          </a:prstGeom>
          <a:noFill/>
          <a:ln>
            <a:noFill/>
          </a:ln>
        </p:spPr>
        <p:style>
          <a:lnRef idx="2">
            <a:schemeClr val="dk1"/>
          </a:lnRef>
          <a:fillRef idx="1">
            <a:schemeClr val="lt1"/>
          </a:fillRef>
          <a:effectRef idx="0">
            <a:schemeClr val="dk1"/>
          </a:effectRef>
          <a:fontRef idx="minor">
            <a:schemeClr val="dk1"/>
          </a:fontRef>
        </p:style>
        <p:txBody>
          <a:bodyPr lIns="0" rIns="0" rtlCol="0" anchor="ctr"/>
          <a:lstStyle/>
          <a:p>
            <a:r>
              <a:rPr lang="en-US" sz="500" b="1" dirty="0" smtClean="0">
                <a:solidFill>
                  <a:schemeClr val="accent6">
                    <a:lumMod val="75000"/>
                  </a:schemeClr>
                </a:solidFill>
                <a:latin typeface="Century Gothic" charset="0"/>
                <a:ea typeface="Century Gothic" charset="0"/>
                <a:cs typeface="Century Gothic" charset="0"/>
              </a:rPr>
              <a:t>Optimization</a:t>
            </a:r>
            <a:endParaRPr lang="en-US" sz="500" b="1" dirty="0">
              <a:solidFill>
                <a:schemeClr val="accent6">
                  <a:lumMod val="75000"/>
                </a:schemeClr>
              </a:solidFill>
              <a:latin typeface="Century Gothic" charset="0"/>
              <a:ea typeface="Century Gothic" charset="0"/>
              <a:cs typeface="Century Gothic" charset="0"/>
            </a:endParaRPr>
          </a:p>
        </p:txBody>
      </p:sp>
      <p:sp>
        <p:nvSpPr>
          <p:cNvPr id="129" name="Rectangle 128"/>
          <p:cNvSpPr/>
          <p:nvPr/>
        </p:nvSpPr>
        <p:spPr>
          <a:xfrm>
            <a:off x="7979104" y="4026027"/>
            <a:ext cx="843980" cy="52178"/>
          </a:xfrm>
          <a:prstGeom prst="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lIns="0" rIns="0" rtlCol="0" anchor="ctr"/>
          <a:lstStyle/>
          <a:p>
            <a:endParaRPr lang="en-US" sz="500" b="1" dirty="0">
              <a:solidFill>
                <a:schemeClr val="accent6">
                  <a:lumMod val="7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3099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Personas</a:t>
            </a:r>
            <a:endParaRPr lang="en-US" dirty="0"/>
          </a:p>
        </p:txBody>
      </p:sp>
      <p:sp>
        <p:nvSpPr>
          <p:cNvPr id="3" name="Content Placeholder 2"/>
          <p:cNvSpPr>
            <a:spLocks noGrp="1"/>
          </p:cNvSpPr>
          <p:nvPr>
            <p:ph idx="1"/>
          </p:nvPr>
        </p:nvSpPr>
        <p:spPr>
          <a:xfrm>
            <a:off x="457200" y="1063229"/>
            <a:ext cx="4380271" cy="3531394"/>
          </a:xfrm>
        </p:spPr>
        <p:txBody>
          <a:bodyPr/>
          <a:lstStyle/>
          <a:p>
            <a:r>
              <a:rPr lang="en-US" sz="1400" b="1" dirty="0" smtClean="0"/>
              <a:t>Actuarial Analyst</a:t>
            </a:r>
          </a:p>
          <a:p>
            <a:r>
              <a:rPr lang="en-US" sz="1400" dirty="0" smtClean="0"/>
              <a:t>Senior Officer</a:t>
            </a:r>
          </a:p>
          <a:p>
            <a:pPr lvl="1"/>
            <a:r>
              <a:rPr lang="en-US" sz="1200" dirty="0" smtClean="0"/>
              <a:t>CFO / Purchasing Officer </a:t>
            </a:r>
          </a:p>
          <a:p>
            <a:pPr lvl="1"/>
            <a:r>
              <a:rPr lang="en-US" sz="1200" b="1" dirty="0" smtClean="0"/>
              <a:t>Chief Underwriting Officer</a:t>
            </a:r>
          </a:p>
          <a:p>
            <a:pPr lvl="1"/>
            <a:r>
              <a:rPr lang="en-US" sz="1200" dirty="0" smtClean="0"/>
              <a:t>Chief Actuary</a:t>
            </a:r>
          </a:p>
          <a:p>
            <a:pPr lvl="1"/>
            <a:r>
              <a:rPr lang="en-US" sz="1200" b="1" dirty="0" smtClean="0"/>
              <a:t>VP of Product Services</a:t>
            </a:r>
          </a:p>
          <a:p>
            <a:r>
              <a:rPr lang="en-US" sz="1400" dirty="0" smtClean="0"/>
              <a:t>Regulatory Analyst</a:t>
            </a:r>
          </a:p>
          <a:p>
            <a:r>
              <a:rPr lang="en-US" sz="1400" dirty="0" smtClean="0"/>
              <a:t>Product Specialist</a:t>
            </a:r>
          </a:p>
          <a:p>
            <a:r>
              <a:rPr lang="en-US" sz="1400" dirty="0" smtClean="0"/>
              <a:t>Product Analyst</a:t>
            </a:r>
          </a:p>
          <a:p>
            <a:r>
              <a:rPr lang="en-US" sz="1400" dirty="0" smtClean="0"/>
              <a:t>Power User / Expert (attribute) of all of the above</a:t>
            </a:r>
          </a:p>
          <a:p>
            <a:r>
              <a:rPr lang="en-US" sz="1400" b="1" dirty="0" smtClean="0"/>
              <a:t>Compliance Officer</a:t>
            </a:r>
          </a:p>
          <a:p>
            <a:r>
              <a:rPr lang="en-US" sz="1400" dirty="0" smtClean="0"/>
              <a:t>Product Development</a:t>
            </a:r>
          </a:p>
          <a:p>
            <a:r>
              <a:rPr lang="en-US" sz="1400" b="1" dirty="0" smtClean="0"/>
              <a:t>Vendor Sales Manager</a:t>
            </a:r>
            <a:endParaRPr lang="en-US" sz="1400" b="1" dirty="0"/>
          </a:p>
          <a:p>
            <a:endParaRPr lang="en-US" sz="1400" dirty="0" smtClean="0"/>
          </a:p>
          <a:p>
            <a:endParaRPr lang="en-US" sz="1400" dirty="0"/>
          </a:p>
        </p:txBody>
      </p:sp>
      <p:sp>
        <p:nvSpPr>
          <p:cNvPr id="4" name="Content Placeholder 2"/>
          <p:cNvSpPr txBox="1">
            <a:spLocks/>
          </p:cNvSpPr>
          <p:nvPr/>
        </p:nvSpPr>
        <p:spPr bwMode="auto">
          <a:xfrm>
            <a:off x="5050563" y="1063229"/>
            <a:ext cx="3636237" cy="353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Actuaries (internal)</a:t>
            </a:r>
          </a:p>
          <a:p>
            <a:r>
              <a:rPr lang="en-US" sz="1400" dirty="0" smtClean="0"/>
              <a:t>Line Analyst (internal)</a:t>
            </a:r>
          </a:p>
          <a:p>
            <a:r>
              <a:rPr lang="en-US" sz="1400" dirty="0" smtClean="0"/>
              <a:t>PSD (internal)</a:t>
            </a:r>
          </a:p>
          <a:p>
            <a:r>
              <a:rPr lang="en-US" sz="1400" dirty="0" smtClean="0"/>
              <a:t>State Relations (internal)</a:t>
            </a:r>
          </a:p>
          <a:p>
            <a:r>
              <a:rPr lang="en-US" sz="1400" b="1" dirty="0" smtClean="0"/>
              <a:t>Senior Claims Adjuster</a:t>
            </a:r>
          </a:p>
          <a:p>
            <a:r>
              <a:rPr lang="en-US" sz="1400" b="1" dirty="0" smtClean="0"/>
              <a:t>Marketing &amp; Sales</a:t>
            </a:r>
          </a:p>
          <a:p>
            <a:r>
              <a:rPr lang="en-US" sz="1400" dirty="0" smtClean="0"/>
              <a:t>Broker / Agent</a:t>
            </a:r>
          </a:p>
          <a:p>
            <a:r>
              <a:rPr lang="en-US" sz="1400" strike="sngStrike" dirty="0" smtClean="0"/>
              <a:t>Regulators</a:t>
            </a:r>
          </a:p>
          <a:p>
            <a:r>
              <a:rPr lang="en-US" sz="1400" dirty="0" smtClean="0"/>
              <a:t>Consumers</a:t>
            </a:r>
          </a:p>
          <a:p>
            <a:endParaRPr lang="en-US" sz="1400" dirty="0"/>
          </a:p>
        </p:txBody>
      </p:sp>
    </p:spTree>
    <p:extLst>
      <p:ext uri="{BB962C8B-B14F-4D97-AF65-F5344CB8AC3E}">
        <p14:creationId xmlns:p14="http://schemas.microsoft.com/office/powerpoint/2010/main" val="112337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049" t="205" r="5666" b="13659"/>
          <a:stretch/>
        </p:blipFill>
        <p:spPr>
          <a:xfrm>
            <a:off x="447261" y="427383"/>
            <a:ext cx="1739348" cy="1759226"/>
          </a:xfrm>
          <a:prstGeom prst="rect">
            <a:avLst/>
          </a:prstGeom>
          <a:ln>
            <a:solidFill>
              <a:schemeClr val="accent6">
                <a:lumMod val="75000"/>
              </a:schemeClr>
            </a:solidFill>
          </a:ln>
        </p:spPr>
      </p:pic>
      <p:sp>
        <p:nvSpPr>
          <p:cNvPr id="6" name="Title 1"/>
          <p:cNvSpPr>
            <a:spLocks noGrp="1"/>
          </p:cNvSpPr>
          <p:nvPr>
            <p:ph type="title"/>
          </p:nvPr>
        </p:nvSpPr>
        <p:spPr>
          <a:xfrm>
            <a:off x="2375555" y="206375"/>
            <a:ext cx="6311245" cy="857250"/>
          </a:xfrm>
        </p:spPr>
        <p:txBody>
          <a:bodyPr/>
          <a:lstStyle/>
          <a:p>
            <a:r>
              <a:rPr lang="en-US" dirty="0" smtClean="0">
                <a:solidFill>
                  <a:schemeClr val="accent6">
                    <a:lumMod val="75000"/>
                  </a:schemeClr>
                </a:solidFill>
              </a:rPr>
              <a:t>Alison </a:t>
            </a:r>
            <a:r>
              <a:rPr lang="en-US" b="0" dirty="0" smtClean="0">
                <a:solidFill>
                  <a:schemeClr val="accent6">
                    <a:lumMod val="75000"/>
                  </a:schemeClr>
                </a:solidFill>
              </a:rPr>
              <a:t>Actuarial Analyst</a:t>
            </a:r>
            <a:endParaRPr lang="en-US" b="0" dirty="0">
              <a:solidFill>
                <a:schemeClr val="accent6">
                  <a:lumMod val="75000"/>
                </a:schemeClr>
              </a:solidFill>
            </a:endParaRPr>
          </a:p>
        </p:txBody>
      </p:sp>
      <p:sp>
        <p:nvSpPr>
          <p:cNvPr id="7" name="Content Placeholder 2"/>
          <p:cNvSpPr>
            <a:spLocks noGrp="1"/>
          </p:cNvSpPr>
          <p:nvPr>
            <p:ph idx="1"/>
          </p:nvPr>
        </p:nvSpPr>
        <p:spPr>
          <a:xfrm>
            <a:off x="2477728" y="2439542"/>
            <a:ext cx="1451323" cy="2198446"/>
          </a:xfrm>
          <a:ln>
            <a:solidFill>
              <a:schemeClr val="accent6">
                <a:lumMod val="75000"/>
              </a:schemeClr>
            </a:solidFill>
          </a:ln>
        </p:spPr>
        <p:txBody>
          <a:bodyPr/>
          <a:lstStyle/>
          <a:p>
            <a:pPr marL="0" indent="0">
              <a:buNone/>
            </a:pPr>
            <a:r>
              <a:rPr lang="en-US" sz="1100" b="1" dirty="0" smtClean="0"/>
              <a:t>Key Characteristics</a:t>
            </a:r>
          </a:p>
          <a:p>
            <a:pPr marL="115888" indent="-115888"/>
            <a:r>
              <a:rPr lang="en-US" sz="900" dirty="0" smtClean="0"/>
              <a:t>Extremely Data and numbers oriented</a:t>
            </a:r>
          </a:p>
          <a:p>
            <a:pPr marL="115888" indent="-115888"/>
            <a:r>
              <a:rPr lang="en-US" sz="900" dirty="0" smtClean="0"/>
              <a:t>MS Excel and MS Access Expert.</a:t>
            </a:r>
          </a:p>
          <a:p>
            <a:pPr marL="115888" indent="-115888"/>
            <a:r>
              <a:rPr lang="en-US" sz="900" dirty="0"/>
              <a:t>W</a:t>
            </a:r>
            <a:r>
              <a:rPr lang="en-US" sz="900" dirty="0" smtClean="0"/>
              <a:t>ell versed in various query languages</a:t>
            </a:r>
          </a:p>
          <a:p>
            <a:pPr marL="115888" indent="-115888"/>
            <a:r>
              <a:rPr lang="en-US" sz="900" dirty="0" smtClean="0"/>
              <a:t>Typically searches for data by state, </a:t>
            </a:r>
            <a:r>
              <a:rPr lang="en-US" sz="900" dirty="0" err="1" smtClean="0"/>
              <a:t>LoB</a:t>
            </a:r>
            <a:r>
              <a:rPr lang="en-US" sz="900" dirty="0" smtClean="0"/>
              <a:t> and rating information</a:t>
            </a:r>
          </a:p>
          <a:p>
            <a:pPr marL="115888" indent="-115888"/>
            <a:endParaRPr lang="en-US" sz="900" dirty="0" smtClean="0"/>
          </a:p>
          <a:p>
            <a:endParaRPr lang="en-US" sz="1800" dirty="0"/>
          </a:p>
        </p:txBody>
      </p:sp>
      <p:sp>
        <p:nvSpPr>
          <p:cNvPr id="9" name="Content Placeholder 2"/>
          <p:cNvSpPr txBox="1">
            <a:spLocks/>
          </p:cNvSpPr>
          <p:nvPr/>
        </p:nvSpPr>
        <p:spPr bwMode="auto">
          <a:xfrm>
            <a:off x="4073071" y="2439542"/>
            <a:ext cx="1451323" cy="219844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27000" indent="-127000"/>
            <a:r>
              <a:rPr lang="en-US" sz="900" dirty="0" smtClean="0"/>
              <a:t>Primarily interested in a specific Loss Cost data point or formula</a:t>
            </a:r>
          </a:p>
          <a:p>
            <a:pPr marL="127000" indent="-127000"/>
            <a:r>
              <a:rPr lang="en-US" sz="900" dirty="0" smtClean="0"/>
              <a:t>Takes Loss Cost Data from Circulars for use in her Excel models</a:t>
            </a:r>
          </a:p>
          <a:p>
            <a:pPr marL="127000" indent="-127000"/>
            <a:r>
              <a:rPr lang="en-US" sz="900" dirty="0" smtClean="0"/>
              <a:t>Find relevant rate related data quickly and easily</a:t>
            </a:r>
          </a:p>
          <a:p>
            <a:endParaRPr lang="en-US" sz="1800" dirty="0"/>
          </a:p>
        </p:txBody>
      </p:sp>
      <p:sp>
        <p:nvSpPr>
          <p:cNvPr id="10" name="Content Placeholder 2"/>
          <p:cNvSpPr txBox="1">
            <a:spLocks/>
          </p:cNvSpPr>
          <p:nvPr/>
        </p:nvSpPr>
        <p:spPr bwMode="auto">
          <a:xfrm>
            <a:off x="5668414" y="2439542"/>
            <a:ext cx="1451323" cy="219844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87313" indent="-87313"/>
            <a:r>
              <a:rPr lang="en-US" sz="900" dirty="0" smtClean="0"/>
              <a:t>Recently passing her CAS exam, she working to advance to a more senior position</a:t>
            </a:r>
          </a:p>
          <a:p>
            <a:pPr marL="87313" indent="-87313"/>
            <a:r>
              <a:rPr lang="en-US" sz="900" dirty="0" smtClean="0"/>
              <a:t>Chief Actuarial</a:t>
            </a:r>
          </a:p>
          <a:p>
            <a:pPr marL="87313" indent="-87313"/>
            <a:r>
              <a:rPr lang="en-US" sz="900" dirty="0" smtClean="0"/>
              <a:t>State Regulators	</a:t>
            </a:r>
          </a:p>
          <a:p>
            <a:pPr marL="87313" indent="-87313"/>
            <a:endParaRPr lang="en-US" sz="900" dirty="0" smtClean="0"/>
          </a:p>
          <a:p>
            <a:endParaRPr lang="en-US" sz="1800" dirty="0"/>
          </a:p>
        </p:txBody>
      </p:sp>
      <p:sp>
        <p:nvSpPr>
          <p:cNvPr id="11" name="Content Placeholder 2"/>
          <p:cNvSpPr txBox="1">
            <a:spLocks/>
          </p:cNvSpPr>
          <p:nvPr/>
        </p:nvSpPr>
        <p:spPr bwMode="auto">
          <a:xfrm>
            <a:off x="7263756" y="2439542"/>
            <a:ext cx="1451323" cy="219844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55575" indent="-155575"/>
            <a:r>
              <a:rPr lang="en-US" sz="900" dirty="0" smtClean="0"/>
              <a:t>Methods used to access rates data seems outdated and archaic</a:t>
            </a:r>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smtClean="0"/>
              <a:t>Alison is an Actuarial Analyst for the Commercial Line group at Chubb.  She lives in Vernon, NJ with her husband Luke and Bernese Mountain dog Roscoe, and commutes daily to the headquarter office in Warren.</a:t>
            </a:r>
          </a:p>
          <a:p>
            <a:pPr marL="0" indent="0">
              <a:buNone/>
            </a:pPr>
            <a:r>
              <a:rPr lang="en-US" sz="1100" dirty="0" smtClean="0"/>
              <a:t>She works with a team of 18 analyst with an mix of Actuaries and Underwriters. Alison is responsible for filing loss cost rates to her assigned states. She’s currently working on rates for the State of Nebraska. Her work is data intensive an takes about a week to complete the various filings for each state.  </a:t>
            </a:r>
          </a:p>
          <a:p>
            <a:pPr marL="0" indent="0">
              <a:buNone/>
            </a:pPr>
            <a:endParaRPr lang="en-US" sz="1800" dirty="0"/>
          </a:p>
        </p:txBody>
      </p:sp>
      <p:sp>
        <p:nvSpPr>
          <p:cNvPr id="14" name="Content Placeholder 2"/>
          <p:cNvSpPr txBox="1">
            <a:spLocks/>
          </p:cNvSpPr>
          <p:nvPr/>
        </p:nvSpPr>
        <p:spPr bwMode="auto">
          <a:xfrm>
            <a:off x="438347" y="2439542"/>
            <a:ext cx="1766691" cy="893593"/>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28</a:t>
            </a:r>
          </a:p>
          <a:p>
            <a:pPr marL="0" indent="0">
              <a:buFont typeface="Arial" panose="020B0604020202020204" pitchFamily="34" charset="0"/>
              <a:buNone/>
            </a:pPr>
            <a:r>
              <a:rPr lang="en-US" sz="900" dirty="0" smtClean="0"/>
              <a:t>Reports to: Chief Actuary</a:t>
            </a:r>
          </a:p>
          <a:p>
            <a:pPr marL="0" indent="0">
              <a:buFont typeface="Arial" panose="020B0604020202020204" pitchFamily="34" charset="0"/>
              <a:buNone/>
            </a:pPr>
            <a:r>
              <a:rPr lang="en-US" sz="900" dirty="0" smtClean="0"/>
              <a:t>Education: BS</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115888" indent="-115888"/>
            <a:endParaRPr lang="en-US" sz="900" dirty="0" smtClean="0"/>
          </a:p>
          <a:p>
            <a:endParaRPr lang="en-US" sz="1800" dirty="0"/>
          </a:p>
        </p:txBody>
      </p:sp>
    </p:spTree>
    <p:extLst>
      <p:ext uri="{BB962C8B-B14F-4D97-AF65-F5344CB8AC3E}">
        <p14:creationId xmlns:p14="http://schemas.microsoft.com/office/powerpoint/2010/main" val="154218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98" r="1145" b="3389"/>
          <a:stretch/>
        </p:blipFill>
        <p:spPr>
          <a:xfrm>
            <a:off x="432897" y="426638"/>
            <a:ext cx="1767748" cy="1779233"/>
          </a:xfrm>
          <a:prstGeom prst="rect">
            <a:avLst/>
          </a:prstGeom>
          <a:ln>
            <a:solidFill>
              <a:srgbClr val="092687"/>
            </a:solidFill>
          </a:ln>
        </p:spPr>
      </p:pic>
      <p:sp>
        <p:nvSpPr>
          <p:cNvPr id="6" name="Title 1"/>
          <p:cNvSpPr>
            <a:spLocks noGrp="1"/>
          </p:cNvSpPr>
          <p:nvPr>
            <p:ph type="title"/>
          </p:nvPr>
        </p:nvSpPr>
        <p:spPr>
          <a:xfrm>
            <a:off x="2375555" y="206375"/>
            <a:ext cx="6311245" cy="857250"/>
          </a:xfrm>
        </p:spPr>
        <p:txBody>
          <a:bodyPr/>
          <a:lstStyle/>
          <a:p>
            <a:r>
              <a:rPr lang="en-US" dirty="0" smtClean="0"/>
              <a:t>Ulrich </a:t>
            </a:r>
            <a:r>
              <a:rPr lang="en-US" b="0" dirty="0" smtClean="0"/>
              <a:t>Chief Underwriter</a:t>
            </a:r>
            <a:endParaRPr lang="en-US" b="0" dirty="0"/>
          </a:p>
        </p:txBody>
      </p:sp>
      <p:sp>
        <p:nvSpPr>
          <p:cNvPr id="7" name="Content Placeholder 2"/>
          <p:cNvSpPr>
            <a:spLocks noGrp="1"/>
          </p:cNvSpPr>
          <p:nvPr>
            <p:ph idx="1"/>
          </p:nvPr>
        </p:nvSpPr>
        <p:spPr>
          <a:xfrm>
            <a:off x="2477727" y="2439542"/>
            <a:ext cx="1451323" cy="2198446"/>
          </a:xfrm>
          <a:ln>
            <a:solidFill>
              <a:srgbClr val="083A87"/>
            </a:solidFill>
          </a:ln>
        </p:spPr>
        <p:txBody>
          <a:bodyPr/>
          <a:lstStyle/>
          <a:p>
            <a:pPr marL="0" indent="0">
              <a:buNone/>
            </a:pPr>
            <a:r>
              <a:rPr lang="en-US" sz="1100" b="1" dirty="0" smtClean="0"/>
              <a:t>Key Characteristics</a:t>
            </a:r>
          </a:p>
          <a:p>
            <a:pPr marL="115888" indent="-115888"/>
            <a:r>
              <a:rPr lang="en-US" sz="900" dirty="0" smtClean="0"/>
              <a:t>Confident, if not Arrogant</a:t>
            </a:r>
          </a:p>
          <a:p>
            <a:pPr marL="115888" indent="-115888"/>
            <a:r>
              <a:rPr lang="en-US" sz="900" dirty="0" smtClean="0"/>
              <a:t>Numbers-oriented</a:t>
            </a:r>
          </a:p>
          <a:p>
            <a:pPr marL="115888" indent="-115888"/>
            <a:r>
              <a:rPr lang="en-US" sz="900" dirty="0" smtClean="0"/>
              <a:t>Analytical</a:t>
            </a:r>
          </a:p>
          <a:p>
            <a:pPr marL="115888" indent="-115888"/>
            <a:r>
              <a:rPr lang="en-US" sz="900" dirty="0" smtClean="0"/>
              <a:t>Great with spreadsheets</a:t>
            </a:r>
          </a:p>
          <a:p>
            <a:pPr marL="115888" indent="-115888"/>
            <a:endParaRPr lang="en-US" sz="900" dirty="0" smtClean="0"/>
          </a:p>
          <a:p>
            <a:pPr marL="115888" indent="-115888"/>
            <a:endParaRPr lang="en-US" sz="900" dirty="0" smtClean="0"/>
          </a:p>
          <a:p>
            <a:endParaRPr lang="en-US" sz="1800" dirty="0"/>
          </a:p>
        </p:txBody>
      </p:sp>
      <p:sp>
        <p:nvSpPr>
          <p:cNvPr id="9" name="Content Placeholder 2"/>
          <p:cNvSpPr txBox="1">
            <a:spLocks/>
          </p:cNvSpPr>
          <p:nvPr/>
        </p:nvSpPr>
        <p:spPr bwMode="auto">
          <a:xfrm>
            <a:off x="4073069" y="2439542"/>
            <a:ext cx="1458107"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27000" indent="-127000"/>
            <a:r>
              <a:rPr lang="en-US" sz="900" dirty="0" smtClean="0"/>
              <a:t>Needs accurate actuarial information</a:t>
            </a:r>
          </a:p>
          <a:p>
            <a:pPr marL="127000" indent="-127000"/>
            <a:r>
              <a:rPr lang="en-US" sz="900" dirty="0" smtClean="0"/>
              <a:t>Solid understanding of universal and local policy rules</a:t>
            </a:r>
          </a:p>
          <a:p>
            <a:pPr marL="127000" indent="-127000"/>
            <a:r>
              <a:rPr lang="en-US" sz="900" dirty="0" smtClean="0"/>
              <a:t>Needs underwriters to handle standard cases to free up time for special exceptions</a:t>
            </a:r>
          </a:p>
          <a:p>
            <a:endParaRPr lang="en-US" sz="1800" dirty="0"/>
          </a:p>
        </p:txBody>
      </p:sp>
      <p:sp>
        <p:nvSpPr>
          <p:cNvPr id="10" name="Content Placeholder 2"/>
          <p:cNvSpPr txBox="1">
            <a:spLocks/>
          </p:cNvSpPr>
          <p:nvPr/>
        </p:nvSpPr>
        <p:spPr bwMode="auto">
          <a:xfrm>
            <a:off x="5668413" y="2439542"/>
            <a:ext cx="1451324"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87313" indent="-87313"/>
            <a:r>
              <a:rPr lang="en-US" sz="900" dirty="0" smtClean="0"/>
              <a:t>Answers directly to President/CEO</a:t>
            </a:r>
          </a:p>
          <a:p>
            <a:pPr marL="87313" indent="-87313"/>
            <a:r>
              <a:rPr lang="en-US" sz="900" dirty="0" smtClean="0"/>
              <a:t>Has budget to make necessary purchases</a:t>
            </a:r>
          </a:p>
          <a:p>
            <a:pPr marL="87313" indent="-87313"/>
            <a:r>
              <a:rPr lang="en-US" sz="900" dirty="0" smtClean="0"/>
              <a:t>Vets large, out-of-budget expenses with President and/or CFO</a:t>
            </a:r>
          </a:p>
          <a:p>
            <a:pPr marL="87313" indent="-87313"/>
            <a:endParaRPr lang="en-US" sz="900" dirty="0" smtClean="0"/>
          </a:p>
          <a:p>
            <a:endParaRPr lang="en-US" sz="1800" dirty="0"/>
          </a:p>
        </p:txBody>
      </p:sp>
      <p:sp>
        <p:nvSpPr>
          <p:cNvPr id="11" name="Content Placeholder 2"/>
          <p:cNvSpPr txBox="1">
            <a:spLocks/>
          </p:cNvSpPr>
          <p:nvPr/>
        </p:nvSpPr>
        <p:spPr bwMode="auto">
          <a:xfrm>
            <a:off x="7263756" y="2439542"/>
            <a:ext cx="1451324"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55575" indent="-155575"/>
            <a:r>
              <a:rPr lang="en-US" sz="900" dirty="0" smtClean="0"/>
              <a:t>Balancing risk and revenue</a:t>
            </a:r>
          </a:p>
          <a:p>
            <a:pPr marL="155575" indent="-155575"/>
            <a:r>
              <a:rPr lang="en-US" sz="900" dirty="0" smtClean="0"/>
              <a:t>Reconciling risk-averse nature with exception-writing job</a:t>
            </a:r>
          </a:p>
          <a:p>
            <a:pPr marL="155575" indent="-155575"/>
            <a:r>
              <a:rPr lang="en-US" sz="900" dirty="0" smtClean="0"/>
              <a:t>Judged on efficiency of cost vs income</a:t>
            </a:r>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smtClean="0"/>
              <a:t>As the Chief Personal Lines Underwriter for Andover, Ulrich is responsible for balancing two directives: Ensuring that premiums remain competitively priced, but not opening the company to undue risk-based losses.</a:t>
            </a:r>
          </a:p>
          <a:p>
            <a:pPr marL="0" indent="0">
              <a:buNone/>
            </a:pPr>
            <a:r>
              <a:rPr lang="en-US" sz="1100" dirty="0" smtClean="0"/>
              <a:t>With over 20 years experience in the Insurance industry, Ulrich began his career as an underwriting intern, following strict policy-writing rules. He now has the experience to afford him the freedom to make his own judgments on risks vs. revenue.</a:t>
            </a:r>
          </a:p>
          <a:p>
            <a:pPr marL="0" indent="0">
              <a:buNone/>
            </a:pPr>
            <a:endParaRPr lang="en-US" sz="1800" dirty="0"/>
          </a:p>
        </p:txBody>
      </p:sp>
      <p:sp>
        <p:nvSpPr>
          <p:cNvPr id="19" name="Content Placeholder 2"/>
          <p:cNvSpPr txBox="1">
            <a:spLocks/>
          </p:cNvSpPr>
          <p:nvPr/>
        </p:nvSpPr>
        <p:spPr bwMode="auto">
          <a:xfrm>
            <a:off x="432897" y="2439542"/>
            <a:ext cx="1766691" cy="893593"/>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a:t>
            </a:r>
            <a:r>
              <a:rPr lang="en-US" sz="900" smtClean="0"/>
              <a:t>: 55</a:t>
            </a:r>
            <a:endParaRPr lang="en-US" sz="900" dirty="0" smtClean="0"/>
          </a:p>
          <a:p>
            <a:pPr marL="0" indent="0">
              <a:buFont typeface="Arial" panose="020B0604020202020204" pitchFamily="34" charset="0"/>
              <a:buNone/>
            </a:pPr>
            <a:r>
              <a:rPr lang="en-US" sz="900" dirty="0" smtClean="0"/>
              <a:t>Reports to: CEO</a:t>
            </a:r>
          </a:p>
          <a:p>
            <a:pPr marL="0" indent="0">
              <a:buFont typeface="Arial" panose="020B0604020202020204" pitchFamily="34" charset="0"/>
              <a:buNone/>
            </a:pPr>
            <a:r>
              <a:rPr lang="en-US" sz="900" dirty="0" smtClean="0"/>
              <a:t>Education: MBA</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115888" indent="-115888"/>
            <a:endParaRPr lang="en-US" sz="900" dirty="0" smtClean="0"/>
          </a:p>
          <a:p>
            <a:endParaRPr lang="en-US" sz="1800" dirty="0"/>
          </a:p>
        </p:txBody>
      </p:sp>
    </p:spTree>
    <p:extLst>
      <p:ext uri="{BB962C8B-B14F-4D97-AF65-F5344CB8AC3E}">
        <p14:creationId xmlns:p14="http://schemas.microsoft.com/office/powerpoint/2010/main" val="138868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185" t="1996" r="8338" b="15820"/>
          <a:stretch/>
        </p:blipFill>
        <p:spPr>
          <a:xfrm>
            <a:off x="438347" y="396949"/>
            <a:ext cx="1749287" cy="1808922"/>
          </a:xfrm>
          <a:prstGeom prst="rect">
            <a:avLst/>
          </a:prstGeom>
          <a:ln>
            <a:solidFill>
              <a:srgbClr val="C00000"/>
            </a:solidFill>
          </a:ln>
        </p:spPr>
      </p:pic>
      <p:sp>
        <p:nvSpPr>
          <p:cNvPr id="6" name="Title 1"/>
          <p:cNvSpPr>
            <a:spLocks noGrp="1"/>
          </p:cNvSpPr>
          <p:nvPr>
            <p:ph type="title"/>
          </p:nvPr>
        </p:nvSpPr>
        <p:spPr>
          <a:xfrm>
            <a:off x="2375555" y="206375"/>
            <a:ext cx="6311245" cy="857250"/>
          </a:xfrm>
        </p:spPr>
        <p:txBody>
          <a:bodyPr/>
          <a:lstStyle/>
          <a:p>
            <a:r>
              <a:rPr lang="en-US" dirty="0" smtClean="0">
                <a:solidFill>
                  <a:srgbClr val="C70000"/>
                </a:solidFill>
              </a:rPr>
              <a:t>Valerie </a:t>
            </a:r>
            <a:r>
              <a:rPr lang="en-US" b="0" dirty="0" smtClean="0">
                <a:solidFill>
                  <a:srgbClr val="C70000"/>
                </a:solidFill>
              </a:rPr>
              <a:t>Vendor Sales Manager</a:t>
            </a:r>
            <a:endParaRPr lang="en-US" b="0" dirty="0">
              <a:solidFill>
                <a:srgbClr val="C70000"/>
              </a:solidFill>
            </a:endParaRPr>
          </a:p>
        </p:txBody>
      </p:sp>
      <p:sp>
        <p:nvSpPr>
          <p:cNvPr id="7" name="Content Placeholder 2"/>
          <p:cNvSpPr>
            <a:spLocks noGrp="1"/>
          </p:cNvSpPr>
          <p:nvPr>
            <p:ph idx="1"/>
          </p:nvPr>
        </p:nvSpPr>
        <p:spPr>
          <a:xfrm>
            <a:off x="2477727" y="2439542"/>
            <a:ext cx="1451324" cy="2198446"/>
          </a:xfrm>
          <a:ln>
            <a:solidFill>
              <a:srgbClr val="C70000"/>
            </a:solidFill>
          </a:ln>
        </p:spPr>
        <p:txBody>
          <a:bodyPr/>
          <a:lstStyle/>
          <a:p>
            <a:pPr marL="0" indent="0">
              <a:buNone/>
            </a:pPr>
            <a:r>
              <a:rPr lang="en-US" sz="1100" b="1" dirty="0" smtClean="0"/>
              <a:t>Key </a:t>
            </a:r>
            <a:r>
              <a:rPr lang="en-US" sz="1100" b="1" dirty="0" smtClean="0">
                <a:solidFill>
                  <a:schemeClr val="bg1">
                    <a:lumMod val="50000"/>
                  </a:schemeClr>
                </a:solidFill>
              </a:rPr>
              <a:t>Characteristics</a:t>
            </a:r>
          </a:p>
          <a:p>
            <a:pPr marL="115888" indent="-115888"/>
            <a:r>
              <a:rPr lang="en-US" sz="900" dirty="0" smtClean="0">
                <a:solidFill>
                  <a:schemeClr val="bg1">
                    <a:lumMod val="50000"/>
                  </a:schemeClr>
                </a:solidFill>
              </a:rPr>
              <a:t>Excellent presentation and communication skills</a:t>
            </a:r>
          </a:p>
          <a:p>
            <a:pPr marL="115888" indent="-115888"/>
            <a:r>
              <a:rPr lang="en-US" sz="900" dirty="0" smtClean="0">
                <a:solidFill>
                  <a:schemeClr val="bg1">
                    <a:lumMod val="50000"/>
                  </a:schemeClr>
                </a:solidFill>
              </a:rPr>
              <a:t>Charming </a:t>
            </a:r>
          </a:p>
          <a:p>
            <a:pPr marL="115888" indent="-115888"/>
            <a:r>
              <a:rPr lang="en-US" sz="900" dirty="0" smtClean="0">
                <a:solidFill>
                  <a:schemeClr val="bg1">
                    <a:lumMod val="50000"/>
                  </a:schemeClr>
                </a:solidFill>
              </a:rPr>
              <a:t>Somewhat gregarious</a:t>
            </a:r>
          </a:p>
          <a:p>
            <a:pPr marL="115888" indent="-115888"/>
            <a:r>
              <a:rPr lang="en-US" sz="900" dirty="0" smtClean="0">
                <a:solidFill>
                  <a:schemeClr val="bg1">
                    <a:lumMod val="50000"/>
                  </a:schemeClr>
                </a:solidFill>
              </a:rPr>
              <a:t>Extremely knowledgeable in both the business and technology side</a:t>
            </a:r>
          </a:p>
          <a:p>
            <a:pPr marL="115888" indent="-115888"/>
            <a:endParaRPr lang="en-US" sz="900" dirty="0" smtClean="0">
              <a:solidFill>
                <a:schemeClr val="bg1">
                  <a:lumMod val="50000"/>
                </a:schemeClr>
              </a:solidFill>
            </a:endParaRPr>
          </a:p>
          <a:p>
            <a:pPr marL="115888" indent="-115888"/>
            <a:endParaRPr lang="en-US" sz="900" dirty="0" smtClean="0">
              <a:solidFill>
                <a:schemeClr val="bg1">
                  <a:lumMod val="50000"/>
                </a:schemeClr>
              </a:solidFill>
            </a:endParaRPr>
          </a:p>
          <a:p>
            <a:pPr marL="115888" indent="-115888"/>
            <a:endParaRPr lang="en-US" sz="900" dirty="0" smtClean="0">
              <a:solidFill>
                <a:schemeClr val="bg1">
                  <a:lumMod val="50000"/>
                </a:schemeClr>
              </a:solidFill>
            </a:endParaRPr>
          </a:p>
          <a:p>
            <a:endParaRPr lang="en-US" sz="1800" dirty="0">
              <a:solidFill>
                <a:schemeClr val="bg1">
                  <a:lumMod val="50000"/>
                </a:schemeClr>
              </a:solidFill>
            </a:endParaRPr>
          </a:p>
        </p:txBody>
      </p:sp>
      <p:sp>
        <p:nvSpPr>
          <p:cNvPr id="9" name="Content Placeholder 2"/>
          <p:cNvSpPr txBox="1">
            <a:spLocks/>
          </p:cNvSpPr>
          <p:nvPr/>
        </p:nvSpPr>
        <p:spPr bwMode="auto">
          <a:xfrm>
            <a:off x="4073070" y="2439542"/>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27000" indent="-127000"/>
            <a:r>
              <a:rPr lang="en-US" sz="900" dirty="0" smtClean="0"/>
              <a:t>Needs the latest ISO content to sell to clients, ahead of the competition</a:t>
            </a:r>
          </a:p>
          <a:p>
            <a:pPr marL="127000" indent="-127000"/>
            <a:r>
              <a:rPr lang="en-US" sz="900" dirty="0" smtClean="0"/>
              <a:t>Wants to be seen as reliable source of accurate data</a:t>
            </a:r>
          </a:p>
          <a:p>
            <a:pPr marL="127000" indent="-127000"/>
            <a:r>
              <a:rPr lang="en-US" sz="900" dirty="0" smtClean="0"/>
              <a:t>Must meet quarterly sales volume goals</a:t>
            </a:r>
          </a:p>
          <a:p>
            <a:endParaRPr lang="en-US" sz="1800" dirty="0"/>
          </a:p>
        </p:txBody>
      </p:sp>
      <p:sp>
        <p:nvSpPr>
          <p:cNvPr id="10" name="Content Placeholder 2"/>
          <p:cNvSpPr txBox="1">
            <a:spLocks/>
          </p:cNvSpPr>
          <p:nvPr/>
        </p:nvSpPr>
        <p:spPr bwMode="auto">
          <a:xfrm>
            <a:off x="5668413" y="2439542"/>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87313" indent="-87313"/>
            <a:r>
              <a:rPr lang="en-US" sz="900" dirty="0"/>
              <a:t>Client demands</a:t>
            </a:r>
          </a:p>
          <a:p>
            <a:pPr marL="87313" indent="-87313"/>
            <a:r>
              <a:rPr lang="en-US" sz="900" dirty="0"/>
              <a:t>Personal business knowledge</a:t>
            </a:r>
          </a:p>
          <a:p>
            <a:pPr marL="87313" indent="-87313"/>
            <a:endParaRPr lang="en-US" sz="900" dirty="0" smtClean="0"/>
          </a:p>
          <a:p>
            <a:pPr marL="87313" indent="-87313"/>
            <a:endParaRPr lang="en-US" sz="900" dirty="0" smtClean="0"/>
          </a:p>
          <a:p>
            <a:endParaRPr lang="en-US" sz="1800" dirty="0"/>
          </a:p>
        </p:txBody>
      </p:sp>
      <p:sp>
        <p:nvSpPr>
          <p:cNvPr id="11" name="Content Placeholder 2"/>
          <p:cNvSpPr txBox="1">
            <a:spLocks/>
          </p:cNvSpPr>
          <p:nvPr/>
        </p:nvSpPr>
        <p:spPr bwMode="auto">
          <a:xfrm>
            <a:off x="7263756" y="2435956"/>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55575" indent="-155575"/>
            <a:r>
              <a:rPr lang="en-US" sz="900" dirty="0"/>
              <a:t>Implementation</a:t>
            </a:r>
          </a:p>
          <a:p>
            <a:pPr marL="155575" indent="-155575"/>
            <a:r>
              <a:rPr lang="en-US" sz="900" dirty="0"/>
              <a:t>Doesn’t know where ISO rules came from, so analysts must spend extra time hitting the same problems as ISO.</a:t>
            </a:r>
          </a:p>
          <a:p>
            <a:pPr marL="155575" indent="-155575"/>
            <a:endParaRPr lang="en-US" sz="900" dirty="0" smtClean="0"/>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As the Sales manager of an insurance ratings vendor, </a:t>
            </a:r>
            <a:r>
              <a:rPr lang="en-US" sz="1100" dirty="0" smtClean="0"/>
              <a:t>Valerie </a:t>
            </a:r>
            <a:r>
              <a:rPr lang="en-US" sz="1100" dirty="0"/>
              <a:t>is responsible for executing her company’s strategy of analyzing, packaging, and selling customized versions of ISO’s rating models. </a:t>
            </a:r>
          </a:p>
          <a:p>
            <a:pPr marL="0" indent="0">
              <a:buNone/>
            </a:pPr>
            <a:r>
              <a:rPr lang="en-US" sz="1100" dirty="0" smtClean="0"/>
              <a:t>Valerie </a:t>
            </a:r>
            <a:r>
              <a:rPr lang="en-US" sz="1100" dirty="0"/>
              <a:t>wasn’t always in the insurance business. She transitioned from pharmaceutical sales, a business she found too shallow and fast-paced, five years ago. Since she changed focus, she’s dived into the insurance industry, both from a business and a technical perspective. </a:t>
            </a:r>
          </a:p>
          <a:p>
            <a:pPr marL="0" indent="0">
              <a:buNone/>
            </a:pPr>
            <a:endParaRPr lang="en-US" sz="1800" dirty="0"/>
          </a:p>
        </p:txBody>
      </p:sp>
      <p:sp>
        <p:nvSpPr>
          <p:cNvPr id="18" name="Content Placeholder 2"/>
          <p:cNvSpPr txBox="1">
            <a:spLocks/>
          </p:cNvSpPr>
          <p:nvPr/>
        </p:nvSpPr>
        <p:spPr bwMode="auto">
          <a:xfrm>
            <a:off x="438347" y="2439542"/>
            <a:ext cx="1766691" cy="893593"/>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32</a:t>
            </a:r>
          </a:p>
          <a:p>
            <a:pPr marL="0" indent="0">
              <a:buFont typeface="Arial" panose="020B0604020202020204" pitchFamily="34" charset="0"/>
              <a:buNone/>
            </a:pPr>
            <a:r>
              <a:rPr lang="en-US" sz="900" dirty="0" smtClean="0"/>
              <a:t>Reports to: VP of Regional Sales</a:t>
            </a:r>
          </a:p>
          <a:p>
            <a:pPr marL="0" indent="0">
              <a:buFont typeface="Arial" panose="020B0604020202020204" pitchFamily="34" charset="0"/>
              <a:buNone/>
            </a:pPr>
            <a:r>
              <a:rPr lang="en-US" sz="900" dirty="0" smtClean="0"/>
              <a:t>Education: BS</a:t>
            </a:r>
          </a:p>
          <a:p>
            <a:pPr marL="0" indent="0">
              <a:buFont typeface="Arial" panose="020B0604020202020204" pitchFamily="34" charset="0"/>
              <a:buNone/>
            </a:pPr>
            <a:endParaRPr lang="en-US" sz="900" dirty="0" smtClean="0"/>
          </a:p>
        </p:txBody>
      </p:sp>
    </p:spTree>
    <p:extLst>
      <p:ext uri="{BB962C8B-B14F-4D97-AF65-F5344CB8AC3E}">
        <p14:creationId xmlns:p14="http://schemas.microsoft.com/office/powerpoint/2010/main" val="170798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82" t="6077" r="1451" b="14170"/>
          <a:stretch/>
        </p:blipFill>
        <p:spPr>
          <a:xfrm>
            <a:off x="437550" y="426637"/>
            <a:ext cx="1798984" cy="1759227"/>
          </a:xfrm>
          <a:prstGeom prst="rect">
            <a:avLst/>
          </a:prstGeom>
          <a:ln>
            <a:solidFill>
              <a:srgbClr val="7030A0"/>
            </a:solidFill>
          </a:ln>
        </p:spPr>
      </p:pic>
      <p:sp>
        <p:nvSpPr>
          <p:cNvPr id="6" name="Title 1"/>
          <p:cNvSpPr>
            <a:spLocks noGrp="1"/>
          </p:cNvSpPr>
          <p:nvPr>
            <p:ph type="title"/>
          </p:nvPr>
        </p:nvSpPr>
        <p:spPr>
          <a:xfrm>
            <a:off x="2375555" y="206375"/>
            <a:ext cx="6311245" cy="857250"/>
          </a:xfrm>
        </p:spPr>
        <p:txBody>
          <a:bodyPr/>
          <a:lstStyle/>
          <a:p>
            <a:r>
              <a:rPr lang="en-US" smtClean="0">
                <a:solidFill>
                  <a:srgbClr val="7030A0"/>
                </a:solidFill>
              </a:rPr>
              <a:t>Patricia </a:t>
            </a:r>
            <a:r>
              <a:rPr lang="en-US" b="0" smtClean="0">
                <a:solidFill>
                  <a:srgbClr val="7030A0"/>
                </a:solidFill>
              </a:rPr>
              <a:t>VP </a:t>
            </a:r>
            <a:r>
              <a:rPr lang="en-US" b="0" dirty="0" smtClean="0">
                <a:solidFill>
                  <a:srgbClr val="7030A0"/>
                </a:solidFill>
              </a:rPr>
              <a:t>of Product Services</a:t>
            </a:r>
            <a:endParaRPr lang="en-US" b="0" dirty="0">
              <a:solidFill>
                <a:srgbClr val="7030A0"/>
              </a:solidFill>
            </a:endParaRPr>
          </a:p>
        </p:txBody>
      </p:sp>
      <p:sp>
        <p:nvSpPr>
          <p:cNvPr id="7" name="Content Placeholder 2"/>
          <p:cNvSpPr>
            <a:spLocks noGrp="1"/>
          </p:cNvSpPr>
          <p:nvPr>
            <p:ph idx="1"/>
          </p:nvPr>
        </p:nvSpPr>
        <p:spPr>
          <a:xfrm>
            <a:off x="2477728" y="2439541"/>
            <a:ext cx="1458104" cy="2321301"/>
          </a:xfrm>
          <a:ln>
            <a:solidFill>
              <a:srgbClr val="7030A0"/>
            </a:solidFill>
          </a:ln>
        </p:spPr>
        <p:txBody>
          <a:bodyPr/>
          <a:lstStyle/>
          <a:p>
            <a:pPr marL="0" indent="0">
              <a:buNone/>
            </a:pPr>
            <a:r>
              <a:rPr lang="en-US" sz="1100" b="1" dirty="0" smtClean="0"/>
              <a:t>Key Characteristics</a:t>
            </a:r>
          </a:p>
          <a:p>
            <a:pPr marL="115888" indent="-115888"/>
            <a:r>
              <a:rPr lang="en-US" sz="900" dirty="0" smtClean="0"/>
              <a:t>Business Savvy</a:t>
            </a:r>
          </a:p>
          <a:p>
            <a:pPr marL="115888" indent="-115888"/>
            <a:r>
              <a:rPr lang="en-US" sz="900" dirty="0" smtClean="0"/>
              <a:t>Somewhat of an introvert, similar to an Actuary</a:t>
            </a:r>
          </a:p>
          <a:p>
            <a:pPr marL="115888" indent="-115888"/>
            <a:r>
              <a:rPr lang="en-US" sz="900" dirty="0" smtClean="0"/>
              <a:t>Analytical and methodical, almost like a programmer</a:t>
            </a:r>
          </a:p>
          <a:p>
            <a:pPr marL="115888" indent="-115888"/>
            <a:endParaRPr lang="en-US" sz="900" dirty="0" smtClean="0"/>
          </a:p>
          <a:p>
            <a:pPr marL="115888" indent="-115888"/>
            <a:endParaRPr lang="en-US" sz="900" dirty="0" smtClean="0"/>
          </a:p>
          <a:p>
            <a:endParaRPr lang="en-US" sz="1800" dirty="0"/>
          </a:p>
        </p:txBody>
      </p:sp>
      <p:sp>
        <p:nvSpPr>
          <p:cNvPr id="9" name="Content Placeholder 2"/>
          <p:cNvSpPr txBox="1">
            <a:spLocks/>
          </p:cNvSpPr>
          <p:nvPr/>
        </p:nvSpPr>
        <p:spPr bwMode="auto">
          <a:xfrm>
            <a:off x="4073069" y="2439541"/>
            <a:ext cx="1458107"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27000" indent="-127000"/>
            <a:r>
              <a:rPr lang="en-US" sz="900" dirty="0" smtClean="0"/>
              <a:t>Interested in any statutory changes that can affect his existing products</a:t>
            </a:r>
          </a:p>
          <a:p>
            <a:pPr marL="127000" indent="-127000"/>
            <a:r>
              <a:rPr lang="en-US" sz="900" dirty="0" smtClean="0"/>
              <a:t>Relies heavily on  ISO Circulars to keep her informed of updates and changes to her current product lines.</a:t>
            </a:r>
          </a:p>
          <a:p>
            <a:pPr marL="127000" indent="-127000"/>
            <a:r>
              <a:rPr lang="en-US" sz="900" dirty="0" smtClean="0"/>
              <a:t>Ability to find what she needs in her current environment</a:t>
            </a:r>
          </a:p>
          <a:p>
            <a:pPr marL="127000" indent="-127000"/>
            <a:endParaRPr lang="en-US" sz="900" dirty="0" smtClean="0"/>
          </a:p>
          <a:p>
            <a:pPr marL="127000" indent="-127000"/>
            <a:endParaRPr lang="en-US" sz="900" dirty="0" smtClean="0"/>
          </a:p>
          <a:p>
            <a:pPr marL="127000" indent="-127000"/>
            <a:endParaRPr lang="en-US" sz="900" dirty="0" smtClean="0"/>
          </a:p>
          <a:p>
            <a:endParaRPr lang="en-US" sz="1800" dirty="0"/>
          </a:p>
        </p:txBody>
      </p:sp>
      <p:sp>
        <p:nvSpPr>
          <p:cNvPr id="10" name="Content Placeholder 2"/>
          <p:cNvSpPr txBox="1">
            <a:spLocks/>
          </p:cNvSpPr>
          <p:nvPr/>
        </p:nvSpPr>
        <p:spPr bwMode="auto">
          <a:xfrm>
            <a:off x="5668413" y="2439541"/>
            <a:ext cx="1451324"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87313" indent="-87313"/>
            <a:r>
              <a:rPr lang="en-US" sz="900" dirty="0" smtClean="0"/>
              <a:t>When evaluating purchasing decision, cost, vendor reputation and expertise influence her buying decisions. </a:t>
            </a:r>
          </a:p>
          <a:p>
            <a:pPr marL="87313" indent="-87313"/>
            <a:r>
              <a:rPr lang="en-US" sz="900" dirty="0" smtClean="0"/>
              <a:t> Tools and or networks that enable her ability to respond to changes in her current environment</a:t>
            </a:r>
          </a:p>
          <a:p>
            <a:pPr marL="87313" indent="-87313"/>
            <a:endParaRPr lang="en-US" sz="900" dirty="0" smtClean="0"/>
          </a:p>
          <a:p>
            <a:endParaRPr lang="en-US" sz="1800" dirty="0"/>
          </a:p>
        </p:txBody>
      </p:sp>
      <p:sp>
        <p:nvSpPr>
          <p:cNvPr id="11" name="Content Placeholder 2"/>
          <p:cNvSpPr txBox="1">
            <a:spLocks/>
          </p:cNvSpPr>
          <p:nvPr/>
        </p:nvSpPr>
        <p:spPr bwMode="auto">
          <a:xfrm>
            <a:off x="7263756" y="2439541"/>
            <a:ext cx="1451324" cy="2321301"/>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55575" indent="-155575"/>
            <a:r>
              <a:rPr lang="en-US" sz="900" dirty="0" smtClean="0"/>
              <a:t>Finding and integrating current information</a:t>
            </a:r>
          </a:p>
          <a:p>
            <a:pPr marL="155575" indent="-155575"/>
            <a:r>
              <a:rPr lang="en-US" sz="900" dirty="0" smtClean="0"/>
              <a:t>Changes in rates and codes that have IT implications. Often times, IT impact from these changes are not budgeted.</a:t>
            </a:r>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smtClean="0"/>
              <a:t>Patricia’s primary responsibility is to make purchasing decisions for the Commercial Line division of Commerce. She regularly seeks out for new services and products that may make monitoring and maintaining her company’s rules and rates simpler and less time-consuming, and evaluates current products for continued effectiveness.</a:t>
            </a:r>
          </a:p>
          <a:p>
            <a:pPr marL="0" indent="0">
              <a:buNone/>
            </a:pPr>
            <a:r>
              <a:rPr lang="en-US" sz="1100" dirty="0"/>
              <a:t>Patricia started her career </a:t>
            </a:r>
            <a:r>
              <a:rPr lang="en-US" sz="1100" dirty="0" smtClean="0"/>
              <a:t>at Commerce as an underwriter, and displayed a knack for finding efficiencies in her process. Rather than pursue a chief underwriting position, she decided to fill the niche that suits her talent, and took over Product Services.</a:t>
            </a:r>
            <a:endParaRPr lang="en-US" sz="1100" dirty="0"/>
          </a:p>
        </p:txBody>
      </p:sp>
      <p:sp>
        <p:nvSpPr>
          <p:cNvPr id="19" name="Content Placeholder 2"/>
          <p:cNvSpPr txBox="1">
            <a:spLocks/>
          </p:cNvSpPr>
          <p:nvPr/>
        </p:nvSpPr>
        <p:spPr bwMode="auto">
          <a:xfrm>
            <a:off x="438347" y="2439542"/>
            <a:ext cx="1766691" cy="893593"/>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46</a:t>
            </a:r>
          </a:p>
          <a:p>
            <a:pPr marL="0" indent="0">
              <a:buFont typeface="Arial" panose="020B0604020202020204" pitchFamily="34" charset="0"/>
              <a:buNone/>
            </a:pPr>
            <a:r>
              <a:rPr lang="en-US" sz="900" dirty="0" smtClean="0"/>
              <a:t>Reports to: CFO</a:t>
            </a:r>
          </a:p>
          <a:p>
            <a:pPr marL="0" indent="0">
              <a:buFont typeface="Arial" panose="020B0604020202020204" pitchFamily="34" charset="0"/>
              <a:buNone/>
            </a:pPr>
            <a:r>
              <a:rPr lang="en-US" sz="900" dirty="0" smtClean="0"/>
              <a:t>Education: MBA</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115888" indent="-115888"/>
            <a:endParaRPr lang="en-US" sz="900" dirty="0" smtClean="0"/>
          </a:p>
          <a:p>
            <a:endParaRPr lang="en-US" sz="1800" dirty="0"/>
          </a:p>
        </p:txBody>
      </p:sp>
    </p:spTree>
    <p:extLst>
      <p:ext uri="{BB962C8B-B14F-4D97-AF65-F5344CB8AC3E}">
        <p14:creationId xmlns:p14="http://schemas.microsoft.com/office/powerpoint/2010/main" val="171842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74" t="2263" r="2040" b="17008"/>
          <a:stretch/>
        </p:blipFill>
        <p:spPr>
          <a:xfrm>
            <a:off x="447262" y="427383"/>
            <a:ext cx="1739348" cy="1798982"/>
          </a:xfrm>
          <a:prstGeom prst="rect">
            <a:avLst/>
          </a:prstGeom>
          <a:ln>
            <a:solidFill>
              <a:srgbClr val="092687"/>
            </a:solidFill>
          </a:ln>
        </p:spPr>
      </p:pic>
      <p:sp>
        <p:nvSpPr>
          <p:cNvPr id="6" name="Title 1"/>
          <p:cNvSpPr>
            <a:spLocks noGrp="1"/>
          </p:cNvSpPr>
          <p:nvPr>
            <p:ph type="title"/>
          </p:nvPr>
        </p:nvSpPr>
        <p:spPr>
          <a:xfrm>
            <a:off x="2375555" y="206375"/>
            <a:ext cx="6311245" cy="857250"/>
          </a:xfrm>
        </p:spPr>
        <p:txBody>
          <a:bodyPr/>
          <a:lstStyle/>
          <a:p>
            <a:r>
              <a:rPr lang="en-US" dirty="0" smtClean="0"/>
              <a:t>Marsha </a:t>
            </a:r>
            <a:r>
              <a:rPr lang="en-US" b="0" dirty="0" smtClean="0"/>
              <a:t>Marketing &amp; Sales</a:t>
            </a:r>
            <a:endParaRPr lang="en-US" b="0" dirty="0"/>
          </a:p>
        </p:txBody>
      </p:sp>
      <p:sp>
        <p:nvSpPr>
          <p:cNvPr id="7" name="Content Placeholder 2"/>
          <p:cNvSpPr>
            <a:spLocks noGrp="1"/>
          </p:cNvSpPr>
          <p:nvPr>
            <p:ph idx="1"/>
          </p:nvPr>
        </p:nvSpPr>
        <p:spPr>
          <a:xfrm>
            <a:off x="2477727" y="2439542"/>
            <a:ext cx="1451323" cy="2198446"/>
          </a:xfrm>
          <a:ln>
            <a:solidFill>
              <a:srgbClr val="083A87"/>
            </a:solidFill>
          </a:ln>
        </p:spPr>
        <p:txBody>
          <a:bodyPr/>
          <a:lstStyle/>
          <a:p>
            <a:pPr marL="0" indent="0">
              <a:buNone/>
            </a:pPr>
            <a:r>
              <a:rPr lang="en-US" sz="1100" b="1" dirty="0" smtClean="0"/>
              <a:t>Key Characteristics</a:t>
            </a:r>
          </a:p>
          <a:p>
            <a:pPr marL="115888" indent="-115888"/>
            <a:r>
              <a:rPr lang="en-US" sz="900" dirty="0" smtClean="0"/>
              <a:t>Outgoing and social</a:t>
            </a:r>
          </a:p>
          <a:p>
            <a:pPr marL="115888" indent="-115888"/>
            <a:r>
              <a:rPr lang="en-US" sz="900" dirty="0" smtClean="0"/>
              <a:t>Excellent communicator, very strong negotiation skills</a:t>
            </a:r>
          </a:p>
          <a:p>
            <a:pPr marL="115888" indent="-115888"/>
            <a:r>
              <a:rPr lang="en-US" sz="900" dirty="0" smtClean="0"/>
              <a:t>Persistent and focused</a:t>
            </a:r>
          </a:p>
          <a:p>
            <a:pPr marL="115888" indent="-115888"/>
            <a:r>
              <a:rPr lang="en-US" sz="900" dirty="0" smtClean="0"/>
              <a:t>Independent and resourceful</a:t>
            </a:r>
            <a:endParaRPr lang="en-US" sz="900" dirty="0"/>
          </a:p>
          <a:p>
            <a:pPr marL="115888" indent="-115888"/>
            <a:endParaRPr lang="en-US" sz="900" dirty="0" smtClean="0"/>
          </a:p>
          <a:p>
            <a:pPr marL="115888" indent="-115888"/>
            <a:endParaRPr lang="en-US" sz="900" dirty="0" smtClean="0"/>
          </a:p>
          <a:p>
            <a:endParaRPr lang="en-US" sz="1800" dirty="0"/>
          </a:p>
        </p:txBody>
      </p:sp>
      <p:sp>
        <p:nvSpPr>
          <p:cNvPr id="9" name="Content Placeholder 2"/>
          <p:cNvSpPr txBox="1">
            <a:spLocks/>
          </p:cNvSpPr>
          <p:nvPr/>
        </p:nvSpPr>
        <p:spPr bwMode="auto">
          <a:xfrm>
            <a:off x="4073069" y="2439542"/>
            <a:ext cx="1458107"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15888" indent="-115888"/>
            <a:r>
              <a:rPr lang="en-US" sz="900" dirty="0" smtClean="0"/>
              <a:t>Above all, meet or exceed growth targets</a:t>
            </a:r>
          </a:p>
          <a:p>
            <a:pPr marL="115888" indent="-115888"/>
            <a:r>
              <a:rPr lang="en-US" sz="900" dirty="0" smtClean="0"/>
              <a:t>Primarily focused on growth in premiums and retention a close second</a:t>
            </a:r>
          </a:p>
          <a:p>
            <a:pPr marL="115888" indent="-115888"/>
            <a:r>
              <a:rPr lang="en-US" sz="900" dirty="0" smtClean="0"/>
              <a:t>To position himself as a trusted professional resource offering the best options to their customers</a:t>
            </a:r>
          </a:p>
          <a:p>
            <a:pPr marL="115888" indent="-115888"/>
            <a:endParaRPr lang="en-US" sz="900" dirty="0"/>
          </a:p>
          <a:p>
            <a:endParaRPr lang="en-US" sz="1800" dirty="0"/>
          </a:p>
        </p:txBody>
      </p:sp>
      <p:sp>
        <p:nvSpPr>
          <p:cNvPr id="10" name="Content Placeholder 2"/>
          <p:cNvSpPr txBox="1">
            <a:spLocks/>
          </p:cNvSpPr>
          <p:nvPr/>
        </p:nvSpPr>
        <p:spPr bwMode="auto">
          <a:xfrm>
            <a:off x="5668413" y="2439542"/>
            <a:ext cx="1451324"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115888" indent="-115888"/>
            <a:r>
              <a:rPr lang="en-US" sz="900" dirty="0" smtClean="0"/>
              <a:t>Senior Management</a:t>
            </a:r>
          </a:p>
          <a:p>
            <a:pPr marL="115888" indent="-115888"/>
            <a:r>
              <a:rPr lang="en-US" sz="900" dirty="0" smtClean="0"/>
              <a:t>Key Accounts</a:t>
            </a:r>
          </a:p>
          <a:p>
            <a:pPr marL="115888" indent="-115888"/>
            <a:r>
              <a:rPr lang="en-US" sz="900" dirty="0" smtClean="0"/>
              <a:t>A strong relationship with his customers – often territorial about his customer base.</a:t>
            </a:r>
            <a:endParaRPr lang="en-US" sz="900" dirty="0"/>
          </a:p>
          <a:p>
            <a:pPr marL="115888" indent="-115888"/>
            <a:endParaRPr lang="en-US" sz="900" dirty="0"/>
          </a:p>
          <a:p>
            <a:pPr marL="0" indent="0">
              <a:buNone/>
            </a:pPr>
            <a:endParaRPr lang="en-US" sz="900" dirty="0"/>
          </a:p>
          <a:p>
            <a:pPr marL="87313" indent="-87313"/>
            <a:endParaRPr lang="en-US" sz="900" dirty="0" smtClean="0"/>
          </a:p>
          <a:p>
            <a:endParaRPr lang="en-US" sz="1800" dirty="0"/>
          </a:p>
        </p:txBody>
      </p:sp>
      <p:sp>
        <p:nvSpPr>
          <p:cNvPr id="11" name="Content Placeholder 2"/>
          <p:cNvSpPr txBox="1">
            <a:spLocks/>
          </p:cNvSpPr>
          <p:nvPr/>
        </p:nvSpPr>
        <p:spPr bwMode="auto">
          <a:xfrm>
            <a:off x="7263756" y="2439542"/>
            <a:ext cx="1451324" cy="2198446"/>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15888" indent="-115888"/>
            <a:r>
              <a:rPr lang="en-US" sz="900" dirty="0" smtClean="0"/>
              <a:t>Not having the proper marketing material on hand</a:t>
            </a:r>
            <a:endParaRPr lang="en-US" sz="900" dirty="0"/>
          </a:p>
          <a:p>
            <a:pPr marL="115888" indent="-115888"/>
            <a:r>
              <a:rPr lang="en-US" sz="900" dirty="0" smtClean="0"/>
              <a:t>Workflow delays such as limited accessibility to underwriters</a:t>
            </a:r>
            <a:endParaRPr lang="en-US" sz="900" dirty="0"/>
          </a:p>
          <a:p>
            <a:pPr marL="115888" indent="-115888"/>
            <a:r>
              <a:rPr lang="en-US" sz="900" dirty="0" smtClean="0"/>
              <a:t>Price sensitive customers – the need to educate them on value</a:t>
            </a:r>
            <a:endParaRPr lang="en-US" sz="900" dirty="0"/>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Marsha started her career in medical device sales. She had a knack for building trusting relationships with her clients – typically orthopedic surgeons. Interestingly enough she transitioned into insurance by selling Medical Malpractice Insurance to a similar set of clients. Her past successes and strong ability to network brought Marsha to her latest post as Marketing and Sales for Hanover.  </a:t>
            </a:r>
            <a:r>
              <a:rPr lang="en-US" sz="1100" dirty="0" smtClean="0"/>
              <a:t>In </a:t>
            </a:r>
            <a:r>
              <a:rPr lang="en-US" sz="1100" dirty="0"/>
              <a:t>addition to meeting her sales targets, she’s responsible for over-all business development. </a:t>
            </a:r>
            <a:endParaRPr lang="en-US" sz="1100" dirty="0" smtClean="0"/>
          </a:p>
          <a:p>
            <a:pPr marL="0" indent="0">
              <a:buNone/>
            </a:pPr>
            <a:r>
              <a:rPr lang="en-US" sz="1100" dirty="0" smtClean="0"/>
              <a:t>Marsha </a:t>
            </a:r>
            <a:r>
              <a:rPr lang="en-US" sz="1100" dirty="0"/>
              <a:t>is a huge New England Patriots fan. She lives in Boston proper with her Newfoundland Brady. </a:t>
            </a:r>
          </a:p>
        </p:txBody>
      </p:sp>
      <p:sp>
        <p:nvSpPr>
          <p:cNvPr id="19" name="Content Placeholder 2"/>
          <p:cNvSpPr txBox="1">
            <a:spLocks/>
          </p:cNvSpPr>
          <p:nvPr/>
        </p:nvSpPr>
        <p:spPr bwMode="auto">
          <a:xfrm>
            <a:off x="432897" y="2439542"/>
            <a:ext cx="1766691" cy="893593"/>
          </a:xfrm>
          <a:prstGeom prst="rect">
            <a:avLst/>
          </a:prstGeom>
          <a:noFill/>
          <a:ln>
            <a:solidFill>
              <a:srgbClr val="083A87"/>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33</a:t>
            </a:r>
          </a:p>
          <a:p>
            <a:pPr marL="0" indent="0">
              <a:buFont typeface="Arial" panose="020B0604020202020204" pitchFamily="34" charset="0"/>
              <a:buNone/>
            </a:pPr>
            <a:r>
              <a:rPr lang="en-US" sz="900" dirty="0" smtClean="0"/>
              <a:t>Reports to: Head of Sales</a:t>
            </a:r>
          </a:p>
          <a:p>
            <a:pPr marL="0" indent="0">
              <a:buFont typeface="Arial" panose="020B0604020202020204" pitchFamily="34" charset="0"/>
              <a:buNone/>
            </a:pPr>
            <a:r>
              <a:rPr lang="en-US" sz="900" dirty="0" smtClean="0"/>
              <a:t>Education: BA</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smtClean="0"/>
          </a:p>
          <a:p>
            <a:pPr marL="115888" indent="-115888"/>
            <a:endParaRPr lang="en-US" sz="900" dirty="0" smtClean="0"/>
          </a:p>
          <a:p>
            <a:endParaRPr lang="en-US" sz="1800" dirty="0"/>
          </a:p>
        </p:txBody>
      </p:sp>
    </p:spTree>
    <p:extLst>
      <p:ext uri="{BB962C8B-B14F-4D97-AF65-F5344CB8AC3E}">
        <p14:creationId xmlns:p14="http://schemas.microsoft.com/office/powerpoint/2010/main" val="44810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75" y="402700"/>
            <a:ext cx="1757759" cy="1803172"/>
          </a:xfrm>
          <a:prstGeom prst="rect">
            <a:avLst/>
          </a:prstGeom>
          <a:ln>
            <a:solidFill>
              <a:srgbClr val="C70000"/>
            </a:solidFill>
          </a:ln>
        </p:spPr>
      </p:pic>
      <p:sp>
        <p:nvSpPr>
          <p:cNvPr id="6" name="Title 1"/>
          <p:cNvSpPr>
            <a:spLocks noGrp="1"/>
          </p:cNvSpPr>
          <p:nvPr>
            <p:ph type="title"/>
          </p:nvPr>
        </p:nvSpPr>
        <p:spPr>
          <a:xfrm>
            <a:off x="2375555" y="206375"/>
            <a:ext cx="6311245" cy="857250"/>
          </a:xfrm>
        </p:spPr>
        <p:txBody>
          <a:bodyPr/>
          <a:lstStyle/>
          <a:p>
            <a:r>
              <a:rPr lang="en-US" dirty="0" smtClean="0">
                <a:solidFill>
                  <a:srgbClr val="C70000"/>
                </a:solidFill>
              </a:rPr>
              <a:t>Connie </a:t>
            </a:r>
            <a:r>
              <a:rPr lang="en-US" b="0" dirty="0" smtClean="0">
                <a:solidFill>
                  <a:srgbClr val="C70000"/>
                </a:solidFill>
              </a:rPr>
              <a:t>Chief Compliance Officer</a:t>
            </a:r>
            <a:endParaRPr lang="en-US" b="0" dirty="0">
              <a:solidFill>
                <a:srgbClr val="C70000"/>
              </a:solidFill>
            </a:endParaRPr>
          </a:p>
        </p:txBody>
      </p:sp>
      <p:sp>
        <p:nvSpPr>
          <p:cNvPr id="7" name="Content Placeholder 2"/>
          <p:cNvSpPr>
            <a:spLocks noGrp="1"/>
          </p:cNvSpPr>
          <p:nvPr>
            <p:ph idx="1"/>
          </p:nvPr>
        </p:nvSpPr>
        <p:spPr>
          <a:xfrm>
            <a:off x="2477727" y="2439542"/>
            <a:ext cx="1451324" cy="2198446"/>
          </a:xfrm>
          <a:ln>
            <a:solidFill>
              <a:srgbClr val="C70000"/>
            </a:solidFill>
          </a:ln>
        </p:spPr>
        <p:txBody>
          <a:bodyPr/>
          <a:lstStyle/>
          <a:p>
            <a:pPr marL="0" indent="0">
              <a:buNone/>
            </a:pPr>
            <a:r>
              <a:rPr lang="en-US" sz="1100" b="1" dirty="0" smtClean="0"/>
              <a:t>Key </a:t>
            </a:r>
            <a:r>
              <a:rPr lang="en-US" sz="1100" b="1" dirty="0" smtClean="0">
                <a:solidFill>
                  <a:schemeClr val="bg1">
                    <a:lumMod val="50000"/>
                  </a:schemeClr>
                </a:solidFill>
              </a:rPr>
              <a:t>Characteristics</a:t>
            </a:r>
          </a:p>
          <a:p>
            <a:pPr marL="115888" indent="-115888"/>
            <a:r>
              <a:rPr lang="en-US" sz="900" dirty="0" smtClean="0"/>
              <a:t>Strong analytical ability and understanding of laws and regulations</a:t>
            </a:r>
            <a:endParaRPr lang="en-US" sz="900" dirty="0"/>
          </a:p>
          <a:p>
            <a:pPr marL="115888" indent="-115888"/>
            <a:r>
              <a:rPr lang="en-US" sz="900" dirty="0" smtClean="0"/>
              <a:t>Attention to detail and global vision</a:t>
            </a:r>
            <a:endParaRPr lang="en-US" sz="900" dirty="0"/>
          </a:p>
          <a:p>
            <a:pPr marL="115888" indent="-115888"/>
            <a:r>
              <a:rPr lang="en-US" sz="900" dirty="0" smtClean="0"/>
              <a:t>Excellent business acumen</a:t>
            </a:r>
          </a:p>
          <a:p>
            <a:pPr marL="115888" indent="-115888"/>
            <a:r>
              <a:rPr lang="en-US" sz="900" dirty="0" smtClean="0"/>
              <a:t>Proactively anticipate situations and excellent crisis manager</a:t>
            </a:r>
            <a:endParaRPr lang="en-US" sz="900" dirty="0"/>
          </a:p>
          <a:p>
            <a:pPr marL="115888" indent="-115888"/>
            <a:endParaRPr lang="en-US" sz="900" dirty="0" smtClean="0">
              <a:solidFill>
                <a:schemeClr val="bg1">
                  <a:lumMod val="50000"/>
                </a:schemeClr>
              </a:solidFill>
            </a:endParaRPr>
          </a:p>
          <a:p>
            <a:pPr marL="115888" indent="-115888"/>
            <a:endParaRPr lang="en-US" sz="900" dirty="0" smtClean="0">
              <a:solidFill>
                <a:schemeClr val="bg1">
                  <a:lumMod val="50000"/>
                </a:schemeClr>
              </a:solidFill>
            </a:endParaRPr>
          </a:p>
          <a:p>
            <a:pPr marL="115888" indent="-115888"/>
            <a:endParaRPr lang="en-US" sz="900" dirty="0" smtClean="0">
              <a:solidFill>
                <a:schemeClr val="bg1">
                  <a:lumMod val="50000"/>
                </a:schemeClr>
              </a:solidFill>
            </a:endParaRPr>
          </a:p>
          <a:p>
            <a:endParaRPr lang="en-US" sz="1800" dirty="0">
              <a:solidFill>
                <a:schemeClr val="bg1">
                  <a:lumMod val="50000"/>
                </a:schemeClr>
              </a:solidFill>
            </a:endParaRPr>
          </a:p>
        </p:txBody>
      </p:sp>
      <p:sp>
        <p:nvSpPr>
          <p:cNvPr id="9" name="Content Placeholder 2"/>
          <p:cNvSpPr txBox="1">
            <a:spLocks/>
          </p:cNvSpPr>
          <p:nvPr/>
        </p:nvSpPr>
        <p:spPr bwMode="auto">
          <a:xfrm>
            <a:off x="4073070" y="2439542"/>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Needs &amp; Goals</a:t>
            </a:r>
          </a:p>
          <a:p>
            <a:pPr marL="115888" indent="-115888"/>
            <a:r>
              <a:rPr lang="en-US" sz="900" dirty="0" smtClean="0"/>
              <a:t>Cultivate strong support from the CEO</a:t>
            </a:r>
            <a:endParaRPr lang="en-US" sz="900" dirty="0"/>
          </a:p>
          <a:p>
            <a:pPr marL="115888" indent="-115888"/>
            <a:r>
              <a:rPr lang="en-US" sz="900" dirty="0" smtClean="0"/>
              <a:t>Timely and meaningful analytics</a:t>
            </a:r>
          </a:p>
          <a:p>
            <a:pPr marL="115888" indent="-115888"/>
            <a:r>
              <a:rPr lang="en-US" sz="900" dirty="0" smtClean="0"/>
              <a:t>Educate and inform the company that compliance is an enterprise-wide capability</a:t>
            </a:r>
            <a:endParaRPr lang="en-US" sz="900" dirty="0"/>
          </a:p>
          <a:p>
            <a:pPr marL="115888" indent="-115888"/>
            <a:r>
              <a:rPr lang="en-US" sz="900" dirty="0" smtClean="0"/>
              <a:t>Build a cross-functional compliance team</a:t>
            </a:r>
            <a:endParaRPr lang="en-US" sz="900" dirty="0"/>
          </a:p>
          <a:p>
            <a:endParaRPr lang="en-US" sz="1800" dirty="0"/>
          </a:p>
        </p:txBody>
      </p:sp>
      <p:sp>
        <p:nvSpPr>
          <p:cNvPr id="10" name="Content Placeholder 2"/>
          <p:cNvSpPr txBox="1">
            <a:spLocks/>
          </p:cNvSpPr>
          <p:nvPr/>
        </p:nvSpPr>
        <p:spPr bwMode="auto">
          <a:xfrm>
            <a:off x="5668413" y="2439542"/>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Influencers</a:t>
            </a:r>
          </a:p>
          <a:p>
            <a:pPr marL="115888" indent="-115888"/>
            <a:r>
              <a:rPr lang="en-US" sz="900" dirty="0" smtClean="0"/>
              <a:t>Corporate strategic initiatives</a:t>
            </a:r>
          </a:p>
          <a:p>
            <a:pPr marL="115888" indent="-115888"/>
            <a:r>
              <a:rPr lang="en-US" sz="900" dirty="0" smtClean="0"/>
              <a:t>Shifts in the legal landscape</a:t>
            </a:r>
            <a:endParaRPr lang="en-US" sz="900" dirty="0"/>
          </a:p>
          <a:p>
            <a:pPr marL="115888" indent="-115888"/>
            <a:r>
              <a:rPr lang="en-US" sz="900" dirty="0" smtClean="0"/>
              <a:t>Innovation ideas from other companies</a:t>
            </a:r>
            <a:endParaRPr lang="en-US" sz="900" dirty="0"/>
          </a:p>
          <a:p>
            <a:pPr marL="115888" indent="-115888"/>
            <a:endParaRPr lang="en-US" sz="900" dirty="0"/>
          </a:p>
          <a:p>
            <a:pPr marL="87313" indent="-87313"/>
            <a:endParaRPr lang="en-US" sz="900" dirty="0" smtClean="0"/>
          </a:p>
          <a:p>
            <a:pPr marL="87313" indent="-87313"/>
            <a:endParaRPr lang="en-US" sz="900" dirty="0" smtClean="0"/>
          </a:p>
          <a:p>
            <a:endParaRPr lang="en-US" sz="1800" dirty="0"/>
          </a:p>
        </p:txBody>
      </p:sp>
      <p:sp>
        <p:nvSpPr>
          <p:cNvPr id="11" name="Content Placeholder 2"/>
          <p:cNvSpPr txBox="1">
            <a:spLocks/>
          </p:cNvSpPr>
          <p:nvPr/>
        </p:nvSpPr>
        <p:spPr bwMode="auto">
          <a:xfrm>
            <a:off x="7263756" y="2435956"/>
            <a:ext cx="1451324" cy="2198446"/>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100" b="1" dirty="0" smtClean="0"/>
              <a:t>Frustrations &amp; Pain Points</a:t>
            </a:r>
          </a:p>
          <a:p>
            <a:pPr marL="115888" indent="-115888"/>
            <a:r>
              <a:rPr lang="en-US" sz="900" dirty="0" smtClean="0"/>
              <a:t>Resource constraints</a:t>
            </a:r>
            <a:endParaRPr lang="en-US" sz="900" dirty="0"/>
          </a:p>
          <a:p>
            <a:pPr marL="115888" indent="-115888"/>
            <a:r>
              <a:rPr lang="en-US" sz="900" dirty="0" smtClean="0"/>
              <a:t>In accurate or flawed data analysis</a:t>
            </a:r>
            <a:endParaRPr lang="en-US" sz="900" dirty="0"/>
          </a:p>
          <a:p>
            <a:pPr marL="155575" indent="-155575"/>
            <a:endParaRPr lang="en-US" sz="900" dirty="0" smtClean="0"/>
          </a:p>
          <a:p>
            <a:pPr marL="155575" indent="-155575"/>
            <a:endParaRPr lang="en-US" sz="900" dirty="0" smtClean="0"/>
          </a:p>
          <a:p>
            <a:endParaRPr lang="en-US" sz="1800" dirty="0"/>
          </a:p>
        </p:txBody>
      </p:sp>
      <p:sp>
        <p:nvSpPr>
          <p:cNvPr id="13" name="Content Placeholder 2"/>
          <p:cNvSpPr txBox="1">
            <a:spLocks/>
          </p:cNvSpPr>
          <p:nvPr/>
        </p:nvSpPr>
        <p:spPr bwMode="auto">
          <a:xfrm>
            <a:off x="2375555" y="900794"/>
            <a:ext cx="6311245" cy="130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Connie was coaxed away from the Reed Smith LLP, a renowned insurance law firm in Chicago, to join The Hartford as their Chief Compliance Officer and an opportunity to move back to her hometown in Connecticut. At the Hartford, Connie is in charge of compliance for all Lines of Business. She is in responsible for designing and updating Hartford’s internal policies and formulating strategic plans, programs and standards. Connie lives with her husband Gil and 18 year-old son Gerard in Stamford. </a:t>
            </a:r>
          </a:p>
          <a:p>
            <a:pPr marL="0" indent="0">
              <a:buNone/>
            </a:pPr>
            <a:endParaRPr lang="en-US" sz="1100" dirty="0"/>
          </a:p>
          <a:p>
            <a:pPr marL="0" indent="0">
              <a:buNone/>
            </a:pPr>
            <a:endParaRPr lang="en-US" sz="1800" dirty="0"/>
          </a:p>
        </p:txBody>
      </p:sp>
      <p:sp>
        <p:nvSpPr>
          <p:cNvPr id="18" name="Content Placeholder 2"/>
          <p:cNvSpPr txBox="1">
            <a:spLocks/>
          </p:cNvSpPr>
          <p:nvPr/>
        </p:nvSpPr>
        <p:spPr bwMode="auto">
          <a:xfrm>
            <a:off x="438347" y="2439542"/>
            <a:ext cx="1766691" cy="893593"/>
          </a:xfrm>
          <a:prstGeom prst="rect">
            <a:avLst/>
          </a:prstGeom>
          <a:noFill/>
          <a:ln>
            <a:solidFill>
              <a:srgbClr val="C7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anose="020B0604020202020204" pitchFamily="34" charset="0"/>
              <a:buChar char="•"/>
              <a:defRPr sz="2000" kern="1200">
                <a:solidFill>
                  <a:srgbClr val="7F7F7F"/>
                </a:solidFill>
                <a:latin typeface="Century Gothic"/>
                <a:ea typeface="Century Gothic" panose="020B0502020202020204" pitchFamily="34" charset="0"/>
                <a:cs typeface="Century Gothic"/>
              </a:defRPr>
            </a:lvl1pPr>
            <a:lvl2pPr marL="742950" indent="-285750" algn="l" defTabSz="457200" rtl="0" fontAlgn="base">
              <a:spcBef>
                <a:spcPct val="20000"/>
              </a:spcBef>
              <a:spcAft>
                <a:spcPct val="0"/>
              </a:spcAft>
              <a:buFont typeface="Arial" panose="020B0604020202020204" pitchFamily="34" charset="0"/>
              <a:buChar char="–"/>
              <a:defRPr kern="1200">
                <a:solidFill>
                  <a:srgbClr val="7F7F7F"/>
                </a:solidFill>
                <a:latin typeface="Century Gothic"/>
                <a:ea typeface="Century Gothic" panose="020B0502020202020204" pitchFamily="34" charset="0"/>
                <a:cs typeface="Century Gothic"/>
              </a:defRPr>
            </a:lvl2pPr>
            <a:lvl3pPr marL="1143000" indent="-228600" algn="l" defTabSz="457200" rtl="0" fontAlgn="base">
              <a:spcBef>
                <a:spcPct val="20000"/>
              </a:spcBef>
              <a:spcAft>
                <a:spcPct val="0"/>
              </a:spcAft>
              <a:buFont typeface="Arial" panose="020B0604020202020204" pitchFamily="34" charset="0"/>
              <a:buChar char="•"/>
              <a:defRPr sz="1600" kern="1200">
                <a:solidFill>
                  <a:srgbClr val="7F7F7F"/>
                </a:solidFill>
                <a:latin typeface="Century Gothic"/>
                <a:ea typeface="Century Gothic" panose="020B0502020202020204" pitchFamily="34" charset="0"/>
                <a:cs typeface="Century Gothic"/>
              </a:defRPr>
            </a:lvl3pPr>
            <a:lvl4pPr marL="1600200" indent="-228600" algn="l" defTabSz="457200" rtl="0" fontAlgn="base">
              <a:spcBef>
                <a:spcPct val="20000"/>
              </a:spcBef>
              <a:spcAft>
                <a:spcPct val="0"/>
              </a:spcAft>
              <a:buFont typeface="Arial" panose="020B0604020202020204" pitchFamily="34" charset="0"/>
              <a:buChar char="–"/>
              <a:defRPr sz="1400" kern="1200">
                <a:solidFill>
                  <a:srgbClr val="7F7F7F"/>
                </a:solidFill>
                <a:latin typeface="Century Gothic"/>
                <a:ea typeface="Century Gothic" panose="020B0502020202020204" pitchFamily="34" charset="0"/>
                <a:cs typeface="Century Gothic"/>
              </a:defRPr>
            </a:lvl4pPr>
            <a:lvl5pPr marL="2057400" indent="-228600" algn="l" defTabSz="457200" rtl="0" fontAlgn="base">
              <a:spcBef>
                <a:spcPct val="20000"/>
              </a:spcBef>
              <a:spcAft>
                <a:spcPct val="0"/>
              </a:spcAft>
              <a:buFont typeface="Arial" panose="020B0604020202020204" pitchFamily="34" charset="0"/>
              <a:buChar char="»"/>
              <a:defRPr sz="1200" kern="1200">
                <a:solidFill>
                  <a:srgbClr val="7F7F7F"/>
                </a:solidFill>
                <a:latin typeface="Century Gothic"/>
                <a:ea typeface="Century Gothic" panose="020B0502020202020204"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900" dirty="0" smtClean="0"/>
              <a:t>Age: 49</a:t>
            </a:r>
          </a:p>
          <a:p>
            <a:pPr marL="0" indent="0">
              <a:buFont typeface="Arial" panose="020B0604020202020204" pitchFamily="34" charset="0"/>
              <a:buNone/>
            </a:pPr>
            <a:r>
              <a:rPr lang="en-US" sz="900" dirty="0" smtClean="0"/>
              <a:t>Reports to: CFO</a:t>
            </a:r>
          </a:p>
          <a:p>
            <a:pPr marL="0" indent="0">
              <a:buFont typeface="Arial" panose="020B0604020202020204" pitchFamily="34" charset="0"/>
              <a:buNone/>
            </a:pPr>
            <a:r>
              <a:rPr lang="en-US" sz="900" dirty="0" smtClean="0"/>
              <a:t>Education: JD</a:t>
            </a:r>
          </a:p>
          <a:p>
            <a:pPr marL="0" indent="0">
              <a:buFont typeface="Arial" panose="020B0604020202020204" pitchFamily="34" charset="0"/>
              <a:buNone/>
            </a:pPr>
            <a:endParaRPr lang="en-US" sz="900" dirty="0" smtClean="0"/>
          </a:p>
        </p:txBody>
      </p:sp>
    </p:spTree>
    <p:extLst>
      <p:ext uri="{BB962C8B-B14F-4D97-AF65-F5344CB8AC3E}">
        <p14:creationId xmlns:p14="http://schemas.microsoft.com/office/powerpoint/2010/main" val="92621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iance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Alliance_ppt.thmx</Template>
  <TotalTime>5399</TotalTime>
  <Words>1899</Words>
  <Application>Microsoft Macintosh PowerPoint</Application>
  <PresentationFormat>On-screen Show (16:9)</PresentationFormat>
  <Paragraphs>313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Wingdings</vt:lpstr>
      <vt:lpstr>Arial</vt:lpstr>
      <vt:lpstr>Alliance_ppt</vt:lpstr>
      <vt:lpstr>Product Roadmap</vt:lpstr>
      <vt:lpstr>PowerPoint Presentation</vt:lpstr>
      <vt:lpstr>Possible Personas</vt:lpstr>
      <vt:lpstr>Alison Actuarial Analyst</vt:lpstr>
      <vt:lpstr>Ulrich Chief Underwriter</vt:lpstr>
      <vt:lpstr>Valerie Vendor Sales Manager</vt:lpstr>
      <vt:lpstr>Patricia VP of Product Services</vt:lpstr>
      <vt:lpstr>Marsha Marketing &amp; Sales</vt:lpstr>
      <vt:lpstr>Connie Chief Compliance Officer</vt:lpstr>
      <vt:lpstr>Clark Senior Claims Adjuster</vt:lpstr>
      <vt:lpstr>PowerPoint Presentation</vt:lpstr>
    </vt:vector>
  </TitlesOfParts>
  <Company>Alliance Global Services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Mahesh  Pamidimarthi</dc:creator>
  <cp:lastModifiedBy>Craig Bachman</cp:lastModifiedBy>
  <cp:revision>446</cp:revision>
  <dcterms:created xsi:type="dcterms:W3CDTF">2015-01-12T11:35:34Z</dcterms:created>
  <dcterms:modified xsi:type="dcterms:W3CDTF">2017-09-06T21:20:38Z</dcterms:modified>
</cp:coreProperties>
</file>